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0"/>
  </p:notesMasterIdLst>
  <p:sldIdLst>
    <p:sldId id="256" r:id="rId2"/>
    <p:sldId id="257" r:id="rId3"/>
    <p:sldId id="313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45" r:id="rId59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1pPr>
    <a:lvl2pPr marL="0" marR="0" indent="228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2pPr>
    <a:lvl3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3pPr>
    <a:lvl4pPr marL="0" marR="0" indent="685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4pPr>
    <a:lvl5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5pPr>
    <a:lvl6pPr marL="0" marR="0" indent="1143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6pPr>
    <a:lvl7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7pPr>
    <a:lvl8pPr marL="0" marR="0" indent="1600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8pPr>
    <a:lvl9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52F44F4-1E92-4A54-9EDE-1D3BA31B2685}" v="2" dt="2021-11-01T20:07:56.911"/>
  </p1510:revLst>
</p1510:revInfo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808785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808785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satOff val="1848"/>
              <a:lumOff val="-15262"/>
            </a:scheme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6">
                  <a:satOff val="1848"/>
                  <a:lumOff val="-15262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chemeClr val="accent6">
                  <a:satOff val="1848"/>
                  <a:lumOff val="-15262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50800" cap="flat">
              <a:noFill/>
              <a:miter lim="400000"/>
            </a:ln>
          </a:left>
          <a:right>
            <a:ln w="50800" cap="flat">
              <a:noFill/>
              <a:miter lim="400000"/>
            </a:ln>
          </a:right>
          <a:top>
            <a:ln w="50800" cap="flat">
              <a:noFill/>
              <a:miter lim="400000"/>
            </a:ln>
          </a:top>
          <a:bottom>
            <a:ln w="50800" cap="flat">
              <a:noFill/>
              <a:miter lim="400000"/>
            </a:ln>
          </a:bottom>
          <a:insideH>
            <a:ln w="50800" cap="flat">
              <a:noFill/>
              <a:miter lim="400000"/>
            </a:ln>
          </a:insideH>
          <a:insideV>
            <a:ln w="508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08785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5E6E5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A5F5E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BEBEB"/>
          </a:solidFill>
        </a:fill>
      </a:tcStyle>
    </a:band2H>
    <a:firstCo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E5E6E5"/>
          </a:solidFill>
        </a:fill>
      </a:tcStyle>
    </a:firstCol>
    <a:lastRow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CCCCCC"/>
          </a:solidFill>
        </a:fill>
      </a:tcStyle>
    </a:lastRow>
    <a:firstRow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CCCCCC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5A5F5E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5A5F5E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5A5F5E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38" d="100"/>
          <a:sy n="38" d="100"/>
        </p:scale>
        <p:origin x="72" y="318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65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rnold, Geoffrey" userId="84df3a83-fb20-4e73-a9fb-16fe3fc1bec7" providerId="ADAL" clId="{0B3C7448-C38D-4AF1-92B2-D7DED71F2A23}"/>
    <pc:docChg chg="undo modSld">
      <pc:chgData name="Arnold, Geoffrey" userId="84df3a83-fb20-4e73-a9fb-16fe3fc1bec7" providerId="ADAL" clId="{0B3C7448-C38D-4AF1-92B2-D7DED71F2A23}" dt="2021-03-05T01:43:54.465" v="14" actId="255"/>
      <pc:docMkLst>
        <pc:docMk/>
      </pc:docMkLst>
      <pc:sldChg chg="modSp">
        <pc:chgData name="Arnold, Geoffrey" userId="84df3a83-fb20-4e73-a9fb-16fe3fc1bec7" providerId="ADAL" clId="{0B3C7448-C38D-4AF1-92B2-D7DED71F2A23}" dt="2021-03-04T23:49:57.126" v="1" actId="20577"/>
        <pc:sldMkLst>
          <pc:docMk/>
          <pc:sldMk cId="0" sldId="270"/>
        </pc:sldMkLst>
        <pc:spChg chg="mod">
          <ac:chgData name="Arnold, Geoffrey" userId="84df3a83-fb20-4e73-a9fb-16fe3fc1bec7" providerId="ADAL" clId="{0B3C7448-C38D-4AF1-92B2-D7DED71F2A23}" dt="2021-03-04T23:49:57.126" v="1" actId="20577"/>
          <ac:spMkLst>
            <pc:docMk/>
            <pc:sldMk cId="0" sldId="270"/>
            <ac:spMk id="220" creationId="{00000000-0000-0000-0000-000000000000}"/>
          </ac:spMkLst>
        </pc:spChg>
      </pc:sldChg>
      <pc:sldChg chg="modSp">
        <pc:chgData name="Arnold, Geoffrey" userId="84df3a83-fb20-4e73-a9fb-16fe3fc1bec7" providerId="ADAL" clId="{0B3C7448-C38D-4AF1-92B2-D7DED71F2A23}" dt="2021-03-05T00:40:08.452" v="3" actId="20577"/>
        <pc:sldMkLst>
          <pc:docMk/>
          <pc:sldMk cId="0" sldId="286"/>
        </pc:sldMkLst>
        <pc:spChg chg="mod">
          <ac:chgData name="Arnold, Geoffrey" userId="84df3a83-fb20-4e73-a9fb-16fe3fc1bec7" providerId="ADAL" clId="{0B3C7448-C38D-4AF1-92B2-D7DED71F2A23}" dt="2021-03-05T00:40:08.452" v="3" actId="20577"/>
          <ac:spMkLst>
            <pc:docMk/>
            <pc:sldMk cId="0" sldId="286"/>
            <ac:spMk id="287" creationId="{00000000-0000-0000-0000-000000000000}"/>
          </ac:spMkLst>
        </pc:spChg>
      </pc:sldChg>
      <pc:sldChg chg="modSp">
        <pc:chgData name="Arnold, Geoffrey" userId="84df3a83-fb20-4e73-a9fb-16fe3fc1bec7" providerId="ADAL" clId="{0B3C7448-C38D-4AF1-92B2-D7DED71F2A23}" dt="2021-03-05T01:43:54.465" v="14" actId="255"/>
        <pc:sldMkLst>
          <pc:docMk/>
          <pc:sldMk cId="0" sldId="301"/>
        </pc:sldMkLst>
        <pc:spChg chg="mod">
          <ac:chgData name="Arnold, Geoffrey" userId="84df3a83-fb20-4e73-a9fb-16fe3fc1bec7" providerId="ADAL" clId="{0B3C7448-C38D-4AF1-92B2-D7DED71F2A23}" dt="2021-03-05T01:43:54.465" v="14" actId="255"/>
          <ac:spMkLst>
            <pc:docMk/>
            <pc:sldMk cId="0" sldId="301"/>
            <ac:spMk id="256" creationId="{00000000-0000-0000-0000-000000000000}"/>
          </ac:spMkLst>
        </pc:spChg>
      </pc:sldChg>
    </pc:docChg>
  </pc:docChgLst>
  <pc:docChgLst>
    <pc:chgData name="Arnold, Geoffrey" userId="84df3a83-fb20-4e73-a9fb-16fe3fc1bec7" providerId="ADAL" clId="{152F44F4-1E92-4A54-9EDE-1D3BA31B2685}"/>
    <pc:docChg chg="modSld">
      <pc:chgData name="Arnold, Geoffrey" userId="84df3a83-fb20-4e73-a9fb-16fe3fc1bec7" providerId="ADAL" clId="{152F44F4-1E92-4A54-9EDE-1D3BA31B2685}" dt="2021-11-01T20:06:10.533" v="71" actId="20577"/>
      <pc:docMkLst>
        <pc:docMk/>
      </pc:docMkLst>
      <pc:sldChg chg="modSp mod">
        <pc:chgData name="Arnold, Geoffrey" userId="84df3a83-fb20-4e73-a9fb-16fe3fc1bec7" providerId="ADAL" clId="{152F44F4-1E92-4A54-9EDE-1D3BA31B2685}" dt="2021-11-01T19:35:22.258" v="1" actId="20577"/>
        <pc:sldMkLst>
          <pc:docMk/>
          <pc:sldMk cId="0" sldId="264"/>
        </pc:sldMkLst>
        <pc:spChg chg="mod">
          <ac:chgData name="Arnold, Geoffrey" userId="84df3a83-fb20-4e73-a9fb-16fe3fc1bec7" providerId="ADAL" clId="{152F44F4-1E92-4A54-9EDE-1D3BA31B2685}" dt="2021-11-01T19:35:22.258" v="1" actId="20577"/>
          <ac:spMkLst>
            <pc:docMk/>
            <pc:sldMk cId="0" sldId="264"/>
            <ac:spMk id="198" creationId="{00000000-0000-0000-0000-000000000000}"/>
          </ac:spMkLst>
        </pc:spChg>
      </pc:sldChg>
      <pc:sldChg chg="modSp mod">
        <pc:chgData name="Arnold, Geoffrey" userId="84df3a83-fb20-4e73-a9fb-16fe3fc1bec7" providerId="ADAL" clId="{152F44F4-1E92-4A54-9EDE-1D3BA31B2685}" dt="2021-11-01T20:05:17.216" v="50" actId="20577"/>
        <pc:sldMkLst>
          <pc:docMk/>
          <pc:sldMk cId="0" sldId="273"/>
        </pc:sldMkLst>
        <pc:spChg chg="mod">
          <ac:chgData name="Arnold, Geoffrey" userId="84df3a83-fb20-4e73-a9fb-16fe3fc1bec7" providerId="ADAL" clId="{152F44F4-1E92-4A54-9EDE-1D3BA31B2685}" dt="2021-11-01T20:05:17.216" v="50" actId="20577"/>
          <ac:spMkLst>
            <pc:docMk/>
            <pc:sldMk cId="0" sldId="273"/>
            <ac:spMk id="231" creationId="{00000000-0000-0000-0000-000000000000}"/>
          </ac:spMkLst>
        </pc:spChg>
      </pc:sldChg>
      <pc:sldChg chg="modSp mod">
        <pc:chgData name="Arnold, Geoffrey" userId="84df3a83-fb20-4e73-a9fb-16fe3fc1bec7" providerId="ADAL" clId="{152F44F4-1E92-4A54-9EDE-1D3BA31B2685}" dt="2021-11-01T20:05:40.408" v="64" actId="20577"/>
        <pc:sldMkLst>
          <pc:docMk/>
          <pc:sldMk cId="0" sldId="277"/>
        </pc:sldMkLst>
        <pc:spChg chg="mod">
          <ac:chgData name="Arnold, Geoffrey" userId="84df3a83-fb20-4e73-a9fb-16fe3fc1bec7" providerId="ADAL" clId="{152F44F4-1E92-4A54-9EDE-1D3BA31B2685}" dt="2021-11-01T20:05:40.408" v="64" actId="20577"/>
          <ac:spMkLst>
            <pc:docMk/>
            <pc:sldMk cId="0" sldId="277"/>
            <ac:spMk id="248" creationId="{00000000-0000-0000-0000-000000000000}"/>
          </ac:spMkLst>
        </pc:spChg>
      </pc:sldChg>
      <pc:sldChg chg="modSp mod">
        <pc:chgData name="Arnold, Geoffrey" userId="84df3a83-fb20-4e73-a9fb-16fe3fc1bec7" providerId="ADAL" clId="{152F44F4-1E92-4A54-9EDE-1D3BA31B2685}" dt="2021-11-01T20:06:10.533" v="71" actId="20577"/>
        <pc:sldMkLst>
          <pc:docMk/>
          <pc:sldMk cId="0" sldId="286"/>
        </pc:sldMkLst>
        <pc:spChg chg="mod">
          <ac:chgData name="Arnold, Geoffrey" userId="84df3a83-fb20-4e73-a9fb-16fe3fc1bec7" providerId="ADAL" clId="{152F44F4-1E92-4A54-9EDE-1D3BA31B2685}" dt="2021-11-01T20:06:10.533" v="71" actId="20577"/>
          <ac:spMkLst>
            <pc:docMk/>
            <pc:sldMk cId="0" sldId="286"/>
            <ac:spMk id="287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70" name="Shape 17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1pPr>
    <a:lvl2pPr indent="2286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2pPr>
    <a:lvl3pPr indent="4572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3pPr>
    <a:lvl4pPr indent="6858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4pPr>
    <a:lvl5pPr indent="9144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5pPr>
    <a:lvl6pPr indent="11430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6pPr>
    <a:lvl7pPr indent="13716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7pPr>
    <a:lvl8pPr indent="16002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8pPr>
    <a:lvl9pPr indent="18288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58301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&amp; Subtitle">
    <p:bg>
      <p:bgPr>
        <a:gradFill flip="none" rotWithShape="1">
          <a:gsLst>
            <a:gs pos="0">
              <a:srgbClr val="FFFFFF"/>
            </a:gs>
            <a:gs pos="100000">
              <a:srgbClr val="A2BFDA"/>
            </a:gs>
            <a:gs pos="100000">
              <a:srgbClr val="447FB5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Screen Shot 2014-07-09 at 9.47.41 AM (1).png" descr="Screen Shot 2014-07-09 at 9.47.41 AM (1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3597" y="-279400"/>
            <a:ext cx="17785803" cy="10178003"/>
          </a:xfrm>
          <a:prstGeom prst="rect">
            <a:avLst/>
          </a:prstGeom>
          <a:ln w="12700">
            <a:miter lim="400000"/>
          </a:ln>
        </p:spPr>
      </p:pic>
      <p:sp>
        <p:nvSpPr>
          <p:cNvPr id="17" name="title"/>
          <p:cNvSpPr txBox="1">
            <a:spLocks noGrp="1"/>
          </p:cNvSpPr>
          <p:nvPr>
            <p:ph type="body" sz="quarter" idx="21"/>
          </p:nvPr>
        </p:nvSpPr>
        <p:spPr>
          <a:xfrm>
            <a:off x="80527" y="9325888"/>
            <a:ext cx="19995412" cy="2907508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0"/>
              </a:spcBef>
              <a:buSzTx/>
              <a:buNone/>
              <a:defRPr sz="15000" cap="all">
                <a:solidFill>
                  <a:srgbClr val="447FB5"/>
                </a:solidFill>
              </a:defRPr>
            </a:lvl1pPr>
          </a:lstStyle>
          <a:p>
            <a:r>
              <a:t>title</a:t>
            </a:r>
          </a:p>
        </p:txBody>
      </p:sp>
      <p:sp>
        <p:nvSpPr>
          <p:cNvPr id="18" name="subtitle"/>
          <p:cNvSpPr txBox="1">
            <a:spLocks noGrp="1"/>
          </p:cNvSpPr>
          <p:nvPr>
            <p:ph type="body" sz="quarter" idx="22"/>
          </p:nvPr>
        </p:nvSpPr>
        <p:spPr>
          <a:xfrm>
            <a:off x="80527" y="12269988"/>
            <a:ext cx="19995412" cy="1018340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0"/>
              </a:spcBef>
              <a:buSzTx/>
              <a:buNone/>
              <a:defRPr sz="6000" b="1" cap="all">
                <a:solidFill>
                  <a:srgbClr val="447FB5"/>
                </a:solidFill>
              </a:defRPr>
            </a:lvl1pPr>
          </a:lstStyle>
          <a:p>
            <a:r>
              <a:t>subtitle</a:t>
            </a:r>
          </a:p>
        </p:txBody>
      </p:sp>
      <p:sp>
        <p:nvSpPr>
          <p:cNvPr id="19" name="Shiny from"/>
          <p:cNvSpPr txBox="1"/>
          <p:nvPr/>
        </p:nvSpPr>
        <p:spPr>
          <a:xfrm>
            <a:off x="18180203" y="12385457"/>
            <a:ext cx="3224623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5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20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93725" y="12348527"/>
            <a:ext cx="2764118" cy="939801"/>
          </a:xfrm>
          <a:prstGeom prst="rect">
            <a:avLst/>
          </a:prstGeom>
          <a:ln w="12700">
            <a:miter lim="400000"/>
          </a:ln>
        </p:spPr>
      </p:pic>
      <p:sp>
        <p:nvSpPr>
          <p:cNvPr id="2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Quot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–Johnny Appleseed"/>
          <p:cNvSpPr>
            <a:spLocks noGrp="1"/>
          </p:cNvSpPr>
          <p:nvPr>
            <p:ph type="body" sz="quarter" idx="21"/>
          </p:nvPr>
        </p:nvSpPr>
        <p:spPr>
          <a:xfrm>
            <a:off x="2387600" y="8001000"/>
            <a:ext cx="19621500" cy="8382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800">
                <a:solidFill>
                  <a:srgbClr val="535353"/>
                </a:solidFill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108" name="“Type a quote here.”"/>
          <p:cNvSpPr>
            <a:spLocks noGrp="1"/>
          </p:cNvSpPr>
          <p:nvPr>
            <p:ph type="body" sz="quarter" idx="22"/>
          </p:nvPr>
        </p:nvSpPr>
        <p:spPr>
          <a:xfrm>
            <a:off x="2374900" y="5422899"/>
            <a:ext cx="19621500" cy="17907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11100" i="1">
                <a:solidFill>
                  <a:srgbClr val="005493">
                    <a:alpha val="75000"/>
                  </a:srgbClr>
                </a:solidFill>
              </a:defRPr>
            </a:lvl1pPr>
          </a:lstStyle>
          <a:p>
            <a:r>
              <a:t>“Type a quote here.”</a:t>
            </a:r>
          </a:p>
        </p:txBody>
      </p:sp>
      <p:sp>
        <p:nvSpPr>
          <p:cNvPr id="10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5" name="Solution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Solution</a:t>
            </a:r>
          </a:p>
        </p:txBody>
      </p:sp>
      <p:sp>
        <p:nvSpPr>
          <p:cNvPr id="126" name="Body Level One…"/>
          <p:cNvSpPr txBox="1">
            <a:spLocks noGrp="1"/>
          </p:cNvSpPr>
          <p:nvPr>
            <p:ph type="body" idx="21"/>
          </p:nvPr>
        </p:nvSpPr>
        <p:spPr>
          <a:xfrm>
            <a:off x="3390303" y="2286832"/>
            <a:ext cx="17445237" cy="9142336"/>
          </a:xfrm>
          <a:prstGeom prst="rect">
            <a:avLst/>
          </a:prstGeom>
          <a:solidFill>
            <a:srgbClr val="D3D3D3">
              <a:alpha val="20000"/>
            </a:srgbClr>
          </a:solidFill>
          <a:ln w="25400">
            <a:solidFill>
              <a:srgbClr val="D3D3D3"/>
            </a:solidFill>
          </a:ln>
        </p:spPr>
        <p:txBody>
          <a:bodyPr anchor="t"/>
          <a:lstStyle>
            <a:lvl1pPr marL="609996" indent="-609996">
              <a:spcBef>
                <a:spcPts val="3000"/>
              </a:spcBef>
              <a:buClr>
                <a:srgbClr val="447FB5"/>
              </a:buClr>
              <a:buChar char="‣"/>
              <a:defRPr sz="5000"/>
            </a:lvl1pPr>
            <a:lvl2pPr>
              <a:spcBef>
                <a:spcPts val="3000"/>
              </a:spcBef>
              <a:buClr>
                <a:srgbClr val="447FB5"/>
              </a:buClr>
              <a:buChar char="‣"/>
              <a:defRPr sz="5000"/>
            </a:lvl2pPr>
            <a:lvl3pPr>
              <a:spcBef>
                <a:spcPts val="3000"/>
              </a:spcBef>
              <a:buClr>
                <a:srgbClr val="447FB5"/>
              </a:buClr>
              <a:buChar char="‣"/>
              <a:defRPr sz="5000"/>
            </a:lvl3pPr>
            <a:lvl4pPr>
              <a:spcBef>
                <a:spcPts val="3000"/>
              </a:spcBef>
              <a:buClr>
                <a:srgbClr val="447FB5"/>
              </a:buClr>
              <a:buChar char="‣"/>
              <a:defRPr sz="5000"/>
            </a:lvl4pPr>
            <a:lvl5pPr>
              <a:spcBef>
                <a:spcPts val="3000"/>
              </a:spcBef>
              <a:buClr>
                <a:srgbClr val="447FB5"/>
              </a:buClr>
              <a:buChar char="‣"/>
              <a:defRPr sz="5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12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12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Exerci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36" name="font-awesome_4-6-3_users_256_0_d3d3d3_none.png" descr="font-awesome_4-6-3_users_256_0_d3d3d3_non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712" y="254000"/>
            <a:ext cx="3251201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137" name="exercis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exercise</a:t>
            </a:r>
          </a:p>
        </p:txBody>
      </p:sp>
      <p:sp>
        <p:nvSpPr>
          <p:cNvPr id="138" name="Body Level One…"/>
          <p:cNvSpPr txBox="1">
            <a:spLocks noGrp="1"/>
          </p:cNvSpPr>
          <p:nvPr>
            <p:ph type="body" idx="21"/>
          </p:nvPr>
        </p:nvSpPr>
        <p:spPr>
          <a:xfrm>
            <a:off x="3390303" y="2286832"/>
            <a:ext cx="17445237" cy="9142336"/>
          </a:xfrm>
          <a:prstGeom prst="rect">
            <a:avLst/>
          </a:prstGeom>
          <a:solidFill>
            <a:srgbClr val="D3D3D3">
              <a:alpha val="20000"/>
            </a:srgbClr>
          </a:solidFill>
          <a:ln w="25400">
            <a:solidFill>
              <a:srgbClr val="D3D3D3"/>
            </a:solidFill>
          </a:ln>
        </p:spPr>
        <p:txBody>
          <a:bodyPr anchor="t"/>
          <a:lstStyle>
            <a:lvl1pPr marL="609996" indent="-609996">
              <a:spcBef>
                <a:spcPts val="3000"/>
              </a:spcBef>
              <a:buClr>
                <a:srgbClr val="447FB5"/>
              </a:buClr>
              <a:buChar char="‣"/>
              <a:defRPr sz="5000"/>
            </a:lvl1pPr>
            <a:lvl2pPr>
              <a:spcBef>
                <a:spcPts val="3000"/>
              </a:spcBef>
              <a:buClr>
                <a:srgbClr val="447FB5"/>
              </a:buClr>
              <a:buChar char="‣"/>
              <a:defRPr sz="5000"/>
            </a:lvl2pPr>
            <a:lvl3pPr>
              <a:spcBef>
                <a:spcPts val="3000"/>
              </a:spcBef>
              <a:buClr>
                <a:srgbClr val="447FB5"/>
              </a:buClr>
              <a:buChar char="‣"/>
              <a:defRPr sz="5000"/>
            </a:lvl3pPr>
            <a:lvl4pPr>
              <a:spcBef>
                <a:spcPts val="3000"/>
              </a:spcBef>
              <a:buClr>
                <a:srgbClr val="447FB5"/>
              </a:buClr>
              <a:buChar char="‣"/>
              <a:defRPr sz="5000"/>
            </a:lvl4pPr>
            <a:lvl5pPr>
              <a:spcBef>
                <a:spcPts val="3000"/>
              </a:spcBef>
              <a:buClr>
                <a:srgbClr val="447FB5"/>
              </a:buClr>
              <a:buChar char="‣"/>
              <a:defRPr sz="5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7" name="demo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demo</a:t>
            </a:r>
          </a:p>
        </p:txBody>
      </p:sp>
      <p:pic>
        <p:nvPicPr>
          <p:cNvPr id="14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149" name="something.R"/>
          <p:cNvSpPr txBox="1">
            <a:spLocks noGrp="1"/>
          </p:cNvSpPr>
          <p:nvPr>
            <p:ph type="body" sz="quarter" idx="21"/>
          </p:nvPr>
        </p:nvSpPr>
        <p:spPr>
          <a:xfrm>
            <a:off x="9200672" y="6247414"/>
            <a:ext cx="5982656" cy="1221172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7000">
                <a:solidFill>
                  <a:srgbClr val="535353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something.R</a:t>
            </a:r>
          </a:p>
        </p:txBody>
      </p:sp>
      <p:sp>
        <p:nvSpPr>
          <p:cNvPr id="15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Body Level One…"/>
          <p:cNvSpPr txBox="1">
            <a:spLocks noGrp="1"/>
          </p:cNvSpPr>
          <p:nvPr>
            <p:ph type="body" idx="1"/>
          </p:nvPr>
        </p:nvSpPr>
        <p:spPr>
          <a:xfrm>
            <a:off x="666750" y="2773595"/>
            <a:ext cx="23050500" cy="9090152"/>
          </a:xfrm>
          <a:prstGeom prst="rect">
            <a:avLst/>
          </a:prstGeom>
        </p:spPr>
        <p:txBody>
          <a:bodyPr anchor="t"/>
          <a:lstStyle>
            <a:lvl1pPr marL="609996" indent="-609996">
              <a:spcBef>
                <a:spcPts val="3000"/>
              </a:spcBef>
              <a:buClr>
                <a:srgbClr val="447FB5"/>
              </a:buClr>
              <a:defRPr sz="6000"/>
            </a:lvl1pPr>
            <a:lvl2pPr>
              <a:spcBef>
                <a:spcPts val="3000"/>
              </a:spcBef>
              <a:buClr>
                <a:srgbClr val="447FB5"/>
              </a:buClr>
              <a:defRPr sz="6000"/>
            </a:lvl2pPr>
            <a:lvl3pPr>
              <a:spcBef>
                <a:spcPts val="3000"/>
              </a:spcBef>
              <a:buClr>
                <a:srgbClr val="447FB5"/>
              </a:buClr>
              <a:defRPr sz="6000"/>
            </a:lvl3pPr>
            <a:lvl4pPr>
              <a:spcBef>
                <a:spcPts val="3000"/>
              </a:spcBef>
              <a:buClr>
                <a:srgbClr val="447FB5"/>
              </a:buClr>
              <a:defRPr sz="6000"/>
            </a:lvl4pPr>
            <a:lvl5pPr>
              <a:spcBef>
                <a:spcPts val="3000"/>
              </a:spcBef>
              <a:buClr>
                <a:srgbClr val="447FB5"/>
              </a:buClr>
              <a:defRPr sz="6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8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9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16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161" name="Title Text"/>
          <p:cNvSpPr txBox="1">
            <a:spLocks noGrp="1"/>
          </p:cNvSpPr>
          <p:nvPr>
            <p:ph type="body" sz="quarter" idx="21"/>
          </p:nvPr>
        </p:nvSpPr>
        <p:spPr>
          <a:xfrm>
            <a:off x="666750" y="208033"/>
            <a:ext cx="23050500" cy="1996008"/>
          </a:xfrm>
          <a:prstGeom prst="rect">
            <a:avLst/>
          </a:prstGeom>
        </p:spPr>
        <p:txBody>
          <a:bodyPr/>
          <a:lstStyle>
            <a:lvl1pPr marL="0" indent="0" algn="r" defTabSz="676909">
              <a:spcBef>
                <a:spcPts val="0"/>
              </a:spcBef>
              <a:buSzTx/>
              <a:buNone/>
              <a:defRPr sz="12300" cap="all">
                <a:solidFill>
                  <a:srgbClr val="447FB5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6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6158443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Instruc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instructor…"/>
          <p:cNvSpPr txBox="1">
            <a:spLocks noGrp="1"/>
          </p:cNvSpPr>
          <p:nvPr>
            <p:ph type="body" sz="quarter" idx="21"/>
          </p:nvPr>
        </p:nvSpPr>
        <p:spPr>
          <a:xfrm>
            <a:off x="6546453" y="4794678"/>
            <a:ext cx="11291094" cy="4126644"/>
          </a:xfrm>
          <a:prstGeom prst="rect">
            <a:avLst/>
          </a:prstGeom>
        </p:spPr>
        <p:txBody>
          <a:bodyPr/>
          <a:lstStyle/>
          <a:p>
            <a:pPr marL="0" indent="0" algn="ctr" defTabSz="544830">
              <a:spcBef>
                <a:spcPts val="0"/>
              </a:spcBef>
              <a:buSzTx/>
              <a:buNone/>
              <a:defRPr sz="13728" b="1" cap="all">
                <a:solidFill>
                  <a:srgbClr val="000000"/>
                </a:solidFill>
                <a:latin typeface="Marker Felt"/>
                <a:ea typeface="Marker Felt"/>
                <a:cs typeface="Marker Felt"/>
                <a:sym typeface="Marker Felt"/>
              </a:defRPr>
            </a:pPr>
            <a:r>
              <a:t>instructor </a:t>
            </a:r>
          </a:p>
          <a:p>
            <a:pPr marL="0" indent="0" algn="ctr" defTabSz="544830">
              <a:spcBef>
                <a:spcPts val="0"/>
              </a:spcBef>
              <a:buSzTx/>
              <a:buNone/>
              <a:defRPr sz="13728" b="1" cap="all">
                <a:solidFill>
                  <a:srgbClr val="000000"/>
                </a:solidFill>
                <a:latin typeface="Marker Felt"/>
                <a:ea typeface="Marker Felt"/>
                <a:cs typeface="Marker Felt"/>
                <a:sym typeface="Marker Felt"/>
              </a:defRPr>
            </a:pPr>
            <a:r>
              <a:t>name</a:t>
            </a:r>
          </a:p>
        </p:txBody>
      </p:sp>
      <p:sp>
        <p:nvSpPr>
          <p:cNvPr id="29" name=" @twitter"/>
          <p:cNvSpPr txBox="1">
            <a:spLocks noGrp="1"/>
          </p:cNvSpPr>
          <p:nvPr>
            <p:ph type="body" sz="quarter" idx="22"/>
          </p:nvPr>
        </p:nvSpPr>
        <p:spPr>
          <a:xfrm>
            <a:off x="9662360" y="11050685"/>
            <a:ext cx="5059280" cy="1177998"/>
          </a:xfrm>
          <a:prstGeom prst="rect">
            <a:avLst/>
          </a:prstGeom>
        </p:spPr>
        <p:txBody>
          <a:bodyPr lIns="71437" tIns="71437" rIns="71437" bIns="71437">
            <a:noAutofit/>
          </a:bodyPr>
          <a:lstStyle/>
          <a:p>
            <a:pPr marL="0" indent="0" defTabSz="584200">
              <a:spcBef>
                <a:spcPts val="0"/>
              </a:spcBef>
              <a:buSzTx/>
              <a:buNone/>
              <a:defRPr sz="5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b="1">
                <a:solidFill>
                  <a:srgbClr val="0365C0"/>
                </a:solidFill>
                <a:latin typeface="+mj-lt"/>
                <a:ea typeface="+mj-ea"/>
                <a:cs typeface="+mj-cs"/>
                <a:sym typeface="Helvetica"/>
              </a:rPr>
              <a:t></a:t>
            </a:r>
            <a:r>
              <a:t> </a:t>
            </a:r>
            <a:r>
              <a:rPr>
                <a:solidFill>
                  <a:srgbClr val="53585F"/>
                </a:solidFill>
              </a:rPr>
              <a:t>@twitter</a:t>
            </a:r>
          </a:p>
        </p:txBody>
      </p:sp>
      <p:sp>
        <p:nvSpPr>
          <p:cNvPr id="3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Out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outlin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447FB5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outline</a:t>
            </a:r>
          </a:p>
        </p:txBody>
      </p:sp>
      <p:sp>
        <p:nvSpPr>
          <p:cNvPr id="38" name="Body Level One…"/>
          <p:cNvSpPr txBox="1">
            <a:spLocks noGrp="1"/>
          </p:cNvSpPr>
          <p:nvPr>
            <p:ph type="body" idx="21"/>
          </p:nvPr>
        </p:nvSpPr>
        <p:spPr>
          <a:xfrm>
            <a:off x="3151783" y="2312924"/>
            <a:ext cx="18080435" cy="9090151"/>
          </a:xfrm>
          <a:prstGeom prst="rect">
            <a:avLst/>
          </a:prstGeom>
        </p:spPr>
        <p:txBody>
          <a:bodyPr/>
          <a:lstStyle/>
          <a:p>
            <a:pPr marL="762000" indent="-762000">
              <a:spcBef>
                <a:spcPts val="6000"/>
              </a:spcBef>
              <a:buClr>
                <a:srgbClr val="447FB5"/>
              </a:buClr>
              <a:buChar char="‣"/>
              <a:defRPr sz="7000">
                <a:solidFill>
                  <a:srgbClr val="447FB5"/>
                </a:solidFill>
              </a:defRPr>
            </a:pPr>
            <a:r>
              <a:t>Body Level One</a:t>
            </a:r>
          </a:p>
          <a:p>
            <a:pPr marL="1524000" lvl="1" indent="-762000">
              <a:spcBef>
                <a:spcPts val="0"/>
              </a:spcBef>
              <a:buClr>
                <a:srgbClr val="447FB5"/>
              </a:buClr>
              <a:buChar char="‣"/>
              <a:defRPr sz="7000">
                <a:solidFill>
                  <a:srgbClr val="447FB5"/>
                </a:solidFill>
              </a:defRPr>
            </a:pPr>
            <a:r>
              <a:t>Body Level Two</a:t>
            </a:r>
          </a:p>
          <a:p>
            <a:pPr marL="2286000" lvl="2" indent="-762000">
              <a:spcBef>
                <a:spcPts val="0"/>
              </a:spcBef>
              <a:buClr>
                <a:srgbClr val="447FB5"/>
              </a:buClr>
              <a:buChar char="‣"/>
              <a:defRPr sz="7000">
                <a:solidFill>
                  <a:srgbClr val="447FB5"/>
                </a:solidFill>
              </a:defRPr>
            </a:pPr>
            <a:r>
              <a:t>Body Level Three</a:t>
            </a:r>
          </a:p>
          <a:p>
            <a:pPr marL="762000" indent="-762000">
              <a:spcBef>
                <a:spcPts val="6000"/>
              </a:spcBef>
              <a:buClr>
                <a:srgbClr val="447FB5"/>
              </a:buClr>
              <a:buChar char="‣"/>
              <a:defRPr sz="7000">
                <a:solidFill>
                  <a:srgbClr val="447FB5"/>
                </a:solidFill>
              </a:defRPr>
            </a:pPr>
            <a:r>
              <a:t>Body Level One</a:t>
            </a:r>
          </a:p>
          <a:p>
            <a:pPr marL="1524000" lvl="1" indent="-762000">
              <a:spcBef>
                <a:spcPts val="0"/>
              </a:spcBef>
              <a:buClr>
                <a:srgbClr val="447FB5"/>
              </a:buClr>
              <a:buChar char="‣"/>
              <a:defRPr sz="7000">
                <a:solidFill>
                  <a:srgbClr val="447FB5"/>
                </a:solidFill>
              </a:defRPr>
            </a:pPr>
            <a:r>
              <a:t>Body Level Two</a:t>
            </a:r>
          </a:p>
          <a:p>
            <a:pPr marL="2235200" lvl="2" indent="-762000">
              <a:spcBef>
                <a:spcPts val="0"/>
              </a:spcBef>
              <a:buClr>
                <a:srgbClr val="447FB5"/>
              </a:buClr>
              <a:buChar char="‣"/>
              <a:defRPr sz="7000">
                <a:solidFill>
                  <a:srgbClr val="447FB5"/>
                </a:solidFill>
              </a:defRPr>
            </a:pPr>
            <a:r>
              <a:t>Body Level Three</a:t>
            </a:r>
          </a:p>
        </p:txBody>
      </p:sp>
      <p:sp>
        <p:nvSpPr>
          <p:cNvPr id="39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Divider">
    <p:bg>
      <p:bgPr>
        <a:solidFill>
          <a:srgbClr val="447FB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ection…"/>
          <p:cNvSpPr txBox="1">
            <a:spLocks noGrp="1"/>
          </p:cNvSpPr>
          <p:nvPr>
            <p:ph type="body" sz="half" idx="21"/>
          </p:nvPr>
        </p:nvSpPr>
        <p:spPr>
          <a:xfrm>
            <a:off x="6426200" y="3291316"/>
            <a:ext cx="16684229" cy="7133368"/>
          </a:xfrm>
          <a:prstGeom prst="rect">
            <a:avLst/>
          </a:prstGeom>
        </p:spPr>
        <p:txBody>
          <a:bodyPr/>
          <a:lstStyle/>
          <a:p>
            <a:pPr marL="0" indent="0" algn="r" defTabSz="800735">
              <a:spcBef>
                <a:spcPts val="6300"/>
              </a:spcBef>
              <a:buSzTx/>
              <a:buNone/>
              <a:defRPr sz="20370">
                <a:solidFill>
                  <a:srgbClr val="FFFFFF"/>
                </a:solidFill>
              </a:defRPr>
            </a:pPr>
            <a:r>
              <a:t>Section</a:t>
            </a:r>
          </a:p>
          <a:p>
            <a:pPr marL="0" indent="0" algn="r" defTabSz="800735">
              <a:spcBef>
                <a:spcPts val="6300"/>
              </a:spcBef>
              <a:buSzTx/>
              <a:buNone/>
              <a:defRPr sz="20370">
                <a:solidFill>
                  <a:srgbClr val="DBDBDB"/>
                </a:solidFill>
              </a:defRPr>
            </a:pPr>
            <a:r>
              <a:t>Name</a:t>
            </a:r>
          </a:p>
        </p:txBody>
      </p:sp>
      <p:sp>
        <p:nvSpPr>
          <p:cNvPr id="4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ubsection Divider">
    <p:bg>
      <p:bgPr>
        <a:solidFill>
          <a:srgbClr val="DBDB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ubsection…"/>
          <p:cNvSpPr txBox="1">
            <a:spLocks noGrp="1"/>
          </p:cNvSpPr>
          <p:nvPr>
            <p:ph type="body" sz="half" idx="21"/>
          </p:nvPr>
        </p:nvSpPr>
        <p:spPr>
          <a:xfrm>
            <a:off x="1270000" y="3291316"/>
            <a:ext cx="16684229" cy="713336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16000">
                <a:solidFill>
                  <a:srgbClr val="447FB5"/>
                </a:solidFill>
              </a:defRPr>
            </a:pPr>
            <a:r>
              <a:t>Subsection</a:t>
            </a:r>
          </a:p>
          <a:p>
            <a:pPr marL="0" indent="0">
              <a:buSzTx/>
              <a:buNone/>
              <a:defRPr sz="16000">
                <a:solidFill>
                  <a:srgbClr val="447FB5"/>
                </a:solidFill>
              </a:defRPr>
            </a:pPr>
            <a:r>
              <a:t>Name</a:t>
            </a:r>
          </a:p>
        </p:txBody>
      </p:sp>
      <p:sp>
        <p:nvSpPr>
          <p:cNvPr id="5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Object Placeholder"/>
          <p:cNvSpPr txBox="1">
            <a:spLocks noGrp="1"/>
          </p:cNvSpPr>
          <p:nvPr>
            <p:ph idx="3"/>
          </p:nvPr>
        </p:nvSpPr>
        <p:spPr>
          <a:xfrm>
            <a:off x="666750" y="2243435"/>
            <a:ext cx="23050500" cy="10202565"/>
          </a:xfrm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None/>
              <a:defRPr sz="5400">
                <a:solidFill>
                  <a:srgbClr val="535353"/>
                </a:solidFill>
              </a:defRPr>
            </a:pPr>
            <a:endParaRPr/>
          </a:p>
        </p:txBody>
      </p:sp>
      <p:sp>
        <p:nvSpPr>
          <p:cNvPr id="64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5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6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67" name="Title Text"/>
          <p:cNvSpPr txBox="1">
            <a:spLocks noGrp="1"/>
          </p:cNvSpPr>
          <p:nvPr>
            <p:ph type="body" sz="quarter" idx="21"/>
          </p:nvPr>
        </p:nvSpPr>
        <p:spPr>
          <a:xfrm>
            <a:off x="666750" y="208033"/>
            <a:ext cx="23050500" cy="1996008"/>
          </a:xfrm>
          <a:prstGeom prst="rect">
            <a:avLst/>
          </a:prstGeom>
        </p:spPr>
        <p:txBody>
          <a:bodyPr/>
          <a:lstStyle>
            <a:lvl1pPr marL="0" indent="0" algn="r" defTabSz="676909">
              <a:spcBef>
                <a:spcPts val="0"/>
              </a:spcBef>
              <a:buSzTx/>
              <a:buNone/>
              <a:defRPr sz="12300" cap="all">
                <a:solidFill>
                  <a:srgbClr val="447FB5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itle Text"/>
          <p:cNvSpPr txBox="1">
            <a:spLocks noGrp="1"/>
          </p:cNvSpPr>
          <p:nvPr>
            <p:ph type="title"/>
          </p:nvPr>
        </p:nvSpPr>
        <p:spPr>
          <a:xfrm>
            <a:off x="666750" y="208033"/>
            <a:ext cx="23050500" cy="1996008"/>
          </a:xfrm>
          <a:prstGeom prst="rect">
            <a:avLst/>
          </a:prstGeom>
        </p:spPr>
        <p:txBody>
          <a:bodyPr/>
          <a:lstStyle>
            <a:lvl1pPr algn="r"/>
          </a:lstStyle>
          <a:p>
            <a:r>
              <a:t>Title Text</a:t>
            </a:r>
          </a:p>
        </p:txBody>
      </p:sp>
      <p:sp>
        <p:nvSpPr>
          <p:cNvPr id="76" name="Body Level One…"/>
          <p:cNvSpPr txBox="1">
            <a:spLocks noGrp="1"/>
          </p:cNvSpPr>
          <p:nvPr>
            <p:ph type="body" idx="1"/>
          </p:nvPr>
        </p:nvSpPr>
        <p:spPr>
          <a:xfrm>
            <a:off x="1488677" y="2310475"/>
            <a:ext cx="21406645" cy="9090151"/>
          </a:xfrm>
          <a:prstGeom prst="rect">
            <a:avLst/>
          </a:prstGeom>
        </p:spPr>
        <p:txBody>
          <a:bodyPr anchor="t"/>
          <a:lstStyle>
            <a:lvl1pPr marL="609996" indent="-609996">
              <a:buClr>
                <a:srgbClr val="447FB5"/>
              </a:buClr>
              <a:buChar char="‣"/>
              <a:defRPr sz="7000"/>
            </a:lvl1pPr>
            <a:lvl2pPr>
              <a:buClr>
                <a:srgbClr val="447FB5"/>
              </a:buClr>
              <a:buChar char="‣"/>
              <a:defRPr sz="7000"/>
            </a:lvl2pPr>
            <a:lvl3pPr>
              <a:buClr>
                <a:srgbClr val="447FB5"/>
              </a:buClr>
              <a:buChar char="‣"/>
              <a:defRPr sz="7000"/>
            </a:lvl3pPr>
            <a:lvl4pPr>
              <a:buClr>
                <a:srgbClr val="447FB5"/>
              </a:buClr>
              <a:buChar char="‣"/>
              <a:defRPr sz="7000"/>
            </a:lvl4pPr>
            <a:lvl5pPr>
              <a:buClr>
                <a:srgbClr val="447FB5"/>
              </a:buClr>
              <a:buChar char="‣"/>
              <a:defRPr sz="7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7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8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79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8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Title Text"/>
          <p:cNvSpPr txBox="1">
            <a:spLocks noGrp="1"/>
          </p:cNvSpPr>
          <p:nvPr>
            <p:ph type="title"/>
          </p:nvPr>
        </p:nvSpPr>
        <p:spPr>
          <a:xfrm>
            <a:off x="666750" y="208033"/>
            <a:ext cx="23050500" cy="1996008"/>
          </a:xfrm>
          <a:prstGeom prst="rect">
            <a:avLst/>
          </a:prstGeom>
        </p:spPr>
        <p:txBody>
          <a:bodyPr/>
          <a:lstStyle>
            <a:lvl1pPr algn="r"/>
          </a:lstStyle>
          <a:p>
            <a:r>
              <a:t>Title Text</a:t>
            </a:r>
          </a:p>
        </p:txBody>
      </p:sp>
      <p:sp>
        <p:nvSpPr>
          <p:cNvPr id="88" name="Body Level One…"/>
          <p:cNvSpPr txBox="1">
            <a:spLocks noGrp="1"/>
          </p:cNvSpPr>
          <p:nvPr>
            <p:ph type="body" idx="1"/>
          </p:nvPr>
        </p:nvSpPr>
        <p:spPr>
          <a:xfrm>
            <a:off x="666750" y="2312924"/>
            <a:ext cx="23050500" cy="10236917"/>
          </a:xfrm>
          <a:prstGeom prst="rect">
            <a:avLst/>
          </a:prstGeom>
        </p:spPr>
        <p:txBody>
          <a:bodyPr anchor="t"/>
          <a:lstStyle>
            <a:lvl1pPr marL="0" indent="0">
              <a:buSzTx/>
              <a:buNone/>
            </a:lvl1pPr>
            <a:lvl2pPr marL="0" indent="228600">
              <a:buSzTx/>
              <a:buNone/>
            </a:lvl2pPr>
            <a:lvl3pPr marL="0" indent="457200">
              <a:buSzTx/>
              <a:buNone/>
            </a:lvl3pPr>
            <a:lvl4pPr marL="0" indent="685800">
              <a:buSzTx/>
              <a:buNone/>
            </a:lvl4pPr>
            <a:lvl5pPr marL="0" indent="914400">
              <a:buSzTx/>
              <a:buNone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9" name="Line"/>
          <p:cNvSpPr/>
          <p:nvPr/>
        </p:nvSpPr>
        <p:spPr>
          <a:xfrm>
            <a:off x="0" y="38100"/>
            <a:ext cx="24384001" cy="0"/>
          </a:xfrm>
          <a:prstGeom prst="line">
            <a:avLst/>
          </a:prstGeom>
          <a:ln w="127000">
            <a:solidFill>
              <a:srgbClr val="447FB5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90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1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9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9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">
    <p:bg>
      <p:bgPr>
        <a:gradFill flip="none" rotWithShape="1">
          <a:gsLst>
            <a:gs pos="0">
              <a:srgbClr val="FFFFFF"/>
            </a:gs>
            <a:gs pos="100000">
              <a:srgbClr val="A2BFDA"/>
            </a:gs>
            <a:gs pos="100000">
              <a:srgbClr val="447FB5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"/>
          <p:cNvGrpSpPr/>
          <p:nvPr/>
        </p:nvGrpSpPr>
        <p:grpSpPr>
          <a:xfrm>
            <a:off x="5860851" y="1931114"/>
            <a:ext cx="12662298" cy="8376048"/>
            <a:chOff x="0" y="0"/>
            <a:chExt cx="12662296" cy="8376047"/>
          </a:xfrm>
        </p:grpSpPr>
        <p:sp>
          <p:nvSpPr>
            <p:cNvPr id="2" name="Rounded Rectangle"/>
            <p:cNvSpPr/>
            <p:nvPr/>
          </p:nvSpPr>
          <p:spPr>
            <a:xfrm>
              <a:off x="0" y="89636"/>
              <a:ext cx="12662297" cy="8286412"/>
            </a:xfrm>
            <a:prstGeom prst="roundRect">
              <a:avLst>
                <a:gd name="adj" fmla="val 9043"/>
              </a:avLst>
            </a:prstGeom>
            <a:solidFill>
              <a:srgbClr val="0365C0"/>
            </a:solidFill>
            <a:ln w="12700" cap="flat">
              <a:noFill/>
              <a:miter lim="400000"/>
            </a:ln>
            <a:effectLst>
              <a:outerShdw blurRad="177800" dist="101600" dir="2700000" rotWithShape="0">
                <a:srgbClr val="000000">
                  <a:alpha val="75000"/>
                </a:srgbClr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584200">
                <a:defRPr sz="42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3" name="Rectangle"/>
            <p:cNvSpPr/>
            <p:nvPr/>
          </p:nvSpPr>
          <p:spPr>
            <a:xfrm>
              <a:off x="0" y="2258563"/>
              <a:ext cx="12662297" cy="536670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584200">
                <a:defRPr sz="42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4" name="HELLO"/>
            <p:cNvSpPr txBox="1"/>
            <p:nvPr/>
          </p:nvSpPr>
          <p:spPr>
            <a:xfrm>
              <a:off x="3839402" y="0"/>
              <a:ext cx="4961188" cy="167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l" defTabSz="584200">
                <a:defRPr sz="9000" b="1" spc="9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HELLO</a:t>
              </a:r>
            </a:p>
          </p:txBody>
        </p:sp>
        <p:sp>
          <p:nvSpPr>
            <p:cNvPr id="5" name="my name is"/>
            <p:cNvSpPr txBox="1"/>
            <p:nvPr/>
          </p:nvSpPr>
          <p:spPr>
            <a:xfrm>
              <a:off x="4393863" y="1294751"/>
              <a:ext cx="3844526" cy="9959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l" defTabSz="584200">
                <a:defRPr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my name is</a:t>
              </a:r>
            </a:p>
          </p:txBody>
        </p:sp>
      </p:grpSp>
      <p:sp>
        <p:nvSpPr>
          <p:cNvPr id="7" name="Title Text"/>
          <p:cNvSpPr txBox="1">
            <a:spLocks noGrp="1"/>
          </p:cNvSpPr>
          <p:nvPr>
            <p:ph type="title"/>
          </p:nvPr>
        </p:nvSpPr>
        <p:spPr>
          <a:xfrm>
            <a:off x="673100" y="355600"/>
            <a:ext cx="23050500" cy="342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8" name="Body Level One…"/>
          <p:cNvSpPr txBox="1">
            <a:spLocks noGrp="1"/>
          </p:cNvSpPr>
          <p:nvPr>
            <p:ph type="body" idx="1"/>
          </p:nvPr>
        </p:nvSpPr>
        <p:spPr>
          <a:xfrm>
            <a:off x="673100" y="3835400"/>
            <a:ext cx="23050500" cy="886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76099" y="13081000"/>
            <a:ext cx="419101" cy="457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ransition spd="med"/>
  <p:txStyles>
    <p:titleStyle>
      <a:lvl1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+mj-lt"/>
          <a:ea typeface="+mj-ea"/>
          <a:cs typeface="+mj-cs"/>
          <a:sym typeface="Helvetica"/>
        </a:defRPr>
      </a:lvl1pPr>
      <a:lvl2pPr marL="0" marR="0" indent="2286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+mj-lt"/>
          <a:ea typeface="+mj-ea"/>
          <a:cs typeface="+mj-cs"/>
          <a:sym typeface="Helvetica"/>
        </a:defRPr>
      </a:lvl2pPr>
      <a:lvl3pPr marL="0" marR="0" indent="4572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+mj-lt"/>
          <a:ea typeface="+mj-ea"/>
          <a:cs typeface="+mj-cs"/>
          <a:sym typeface="Helvetica"/>
        </a:defRPr>
      </a:lvl3pPr>
      <a:lvl4pPr marL="0" marR="0" indent="6858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+mj-lt"/>
          <a:ea typeface="+mj-ea"/>
          <a:cs typeface="+mj-cs"/>
          <a:sym typeface="Helvetica"/>
        </a:defRPr>
      </a:lvl4pPr>
      <a:lvl5pPr marL="0" marR="0" indent="9144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+mj-lt"/>
          <a:ea typeface="+mj-ea"/>
          <a:cs typeface="+mj-cs"/>
          <a:sym typeface="Helvetica"/>
        </a:defRPr>
      </a:lvl5pPr>
      <a:lvl6pPr marL="0" marR="0" indent="11430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+mj-lt"/>
          <a:ea typeface="+mj-ea"/>
          <a:cs typeface="+mj-cs"/>
          <a:sym typeface="Helvetica"/>
        </a:defRPr>
      </a:lvl6pPr>
      <a:lvl7pPr marL="0" marR="0" indent="13716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+mj-lt"/>
          <a:ea typeface="+mj-ea"/>
          <a:cs typeface="+mj-cs"/>
          <a:sym typeface="Helvetica"/>
        </a:defRPr>
      </a:lvl7pPr>
      <a:lvl8pPr marL="0" marR="0" indent="16002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+mj-lt"/>
          <a:ea typeface="+mj-ea"/>
          <a:cs typeface="+mj-cs"/>
          <a:sym typeface="Helvetica"/>
        </a:defRPr>
      </a:lvl8pPr>
      <a:lvl9pPr marL="0" marR="0" indent="18288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+mj-lt"/>
          <a:ea typeface="+mj-ea"/>
          <a:cs typeface="+mj-cs"/>
          <a:sym typeface="Helvetica"/>
        </a:defRPr>
      </a:lvl9pPr>
    </p:titleStyle>
    <p:bodyStyle>
      <a:lvl1pPr marL="609996" marR="0" indent="-609996" algn="l" defTabSz="825500" rtl="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chemeClr val="accent6">
              <a:hueOff val="-133704"/>
              <a:satOff val="8281"/>
              <a:lumOff val="-27269"/>
            </a:schemeClr>
          </a:solidFill>
          <a:uFillTx/>
          <a:latin typeface="+mj-lt"/>
          <a:ea typeface="+mj-ea"/>
          <a:cs typeface="+mj-cs"/>
          <a:sym typeface="Helvetica"/>
        </a:defRPr>
      </a:lvl1pPr>
      <a:lvl2pPr marL="1346596" marR="0" indent="-609996" algn="l" defTabSz="825500" rtl="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chemeClr val="accent6">
              <a:hueOff val="-133704"/>
              <a:satOff val="8281"/>
              <a:lumOff val="-27269"/>
            </a:schemeClr>
          </a:solidFill>
          <a:uFillTx/>
          <a:latin typeface="+mj-lt"/>
          <a:ea typeface="+mj-ea"/>
          <a:cs typeface="+mj-cs"/>
          <a:sym typeface="Helvetica"/>
        </a:defRPr>
      </a:lvl2pPr>
      <a:lvl3pPr marL="2083196" marR="0" indent="-609996" algn="l" defTabSz="825500" rtl="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chemeClr val="accent6">
              <a:hueOff val="-133704"/>
              <a:satOff val="8281"/>
              <a:lumOff val="-27269"/>
            </a:schemeClr>
          </a:solidFill>
          <a:uFillTx/>
          <a:latin typeface="+mj-lt"/>
          <a:ea typeface="+mj-ea"/>
          <a:cs typeface="+mj-cs"/>
          <a:sym typeface="Helvetica"/>
        </a:defRPr>
      </a:lvl3pPr>
      <a:lvl4pPr marL="2819796" marR="0" indent="-609996" algn="l" defTabSz="825500" rtl="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chemeClr val="accent6">
              <a:hueOff val="-133704"/>
              <a:satOff val="8281"/>
              <a:lumOff val="-27269"/>
            </a:schemeClr>
          </a:solidFill>
          <a:uFillTx/>
          <a:latin typeface="+mj-lt"/>
          <a:ea typeface="+mj-ea"/>
          <a:cs typeface="+mj-cs"/>
          <a:sym typeface="Helvetica"/>
        </a:defRPr>
      </a:lvl4pPr>
      <a:lvl5pPr marL="3556396" marR="0" indent="-609996" algn="l" defTabSz="825500" rtl="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chemeClr val="accent6">
              <a:hueOff val="-133704"/>
              <a:satOff val="8281"/>
              <a:lumOff val="-27269"/>
            </a:schemeClr>
          </a:solidFill>
          <a:uFillTx/>
          <a:latin typeface="+mj-lt"/>
          <a:ea typeface="+mj-ea"/>
          <a:cs typeface="+mj-cs"/>
          <a:sym typeface="Helvetica"/>
        </a:defRPr>
      </a:lvl5pPr>
      <a:lvl6pPr marL="4292996" marR="0" indent="-609996" algn="l" defTabSz="825500" rtl="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chemeClr val="accent6">
              <a:hueOff val="-133704"/>
              <a:satOff val="8281"/>
              <a:lumOff val="-27269"/>
            </a:schemeClr>
          </a:solidFill>
          <a:uFillTx/>
          <a:latin typeface="+mj-lt"/>
          <a:ea typeface="+mj-ea"/>
          <a:cs typeface="+mj-cs"/>
          <a:sym typeface="Helvetica"/>
        </a:defRPr>
      </a:lvl6pPr>
      <a:lvl7pPr marL="5029596" marR="0" indent="-609996" algn="l" defTabSz="825500" rtl="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chemeClr val="accent6">
              <a:hueOff val="-133704"/>
              <a:satOff val="8281"/>
              <a:lumOff val="-27269"/>
            </a:schemeClr>
          </a:solidFill>
          <a:uFillTx/>
          <a:latin typeface="+mj-lt"/>
          <a:ea typeface="+mj-ea"/>
          <a:cs typeface="+mj-cs"/>
          <a:sym typeface="Helvetica"/>
        </a:defRPr>
      </a:lvl7pPr>
      <a:lvl8pPr marL="5766196" marR="0" indent="-609996" algn="l" defTabSz="825500" rtl="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chemeClr val="accent6">
              <a:hueOff val="-133704"/>
              <a:satOff val="8281"/>
              <a:lumOff val="-27269"/>
            </a:schemeClr>
          </a:solidFill>
          <a:uFillTx/>
          <a:latin typeface="+mj-lt"/>
          <a:ea typeface="+mj-ea"/>
          <a:cs typeface="+mj-cs"/>
          <a:sym typeface="Helvetica"/>
        </a:defRPr>
      </a:lvl8pPr>
      <a:lvl9pPr marL="6502796" marR="0" indent="-609996" algn="l" defTabSz="825500" rtl="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chemeClr val="accent6">
              <a:hueOff val="-133704"/>
              <a:satOff val="8281"/>
              <a:lumOff val="-27269"/>
            </a:schemeClr>
          </a:solidFill>
          <a:uFillTx/>
          <a:latin typeface="+mj-lt"/>
          <a:ea typeface="+mj-ea"/>
          <a:cs typeface="+mj-cs"/>
          <a:sym typeface="Helvetica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cran/rgdal/blob/master/inst/README" TargetMode="Externa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rstudio.github.io/leaflet/" TargetMode="Externa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10.png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hyperlink" Target="https://leaflet-extras.github.io/leaflet-providers/preview/" TargetMode="External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10.pn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10.png"/><Relationship Id="rId5" Type="http://schemas.openxmlformats.org/officeDocument/2006/relationships/hyperlink" Target="https://rstudio.github.io/leaflet/choropleths.html" TargetMode="External"/><Relationship Id="rId4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pittsburghpa.shinyapps.io/TreesNAt/" TargetMode="Externa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10.png"/><Relationship Id="rId5" Type="http://schemas.openxmlformats.org/officeDocument/2006/relationships/hyperlink" Target="https://rstudio.github.io/leaflet/markers.html" TargetMode="External"/><Relationship Id="rId4" Type="http://schemas.openxmlformats.org/officeDocument/2006/relationships/image" Target="../media/image5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rpubs.com/bhaskarvk/leaflet-weather" TargetMode="External"/><Relationship Id="rId2" Type="http://schemas.openxmlformats.org/officeDocument/2006/relationships/hyperlink" Target="http://rpubs.com/bhaskarvk/TileLayer-Caching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rpubs.com/bhaskarvk/leaflet-pulseIcon" TargetMode="Externa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10.png"/><Relationship Id="rId4" Type="http://schemas.openxmlformats.org/officeDocument/2006/relationships/image" Target="../media/image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5" Type="http://schemas.openxmlformats.org/officeDocument/2006/relationships/image" Target="../media/image13.png"/><Relationship Id="rId4" Type="http://schemas.openxmlformats.org/officeDocument/2006/relationships/image" Target="../media/image5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5" Type="http://schemas.openxmlformats.org/officeDocument/2006/relationships/image" Target="../media/image13.png"/><Relationship Id="rId4" Type="http://schemas.openxmlformats.org/officeDocument/2006/relationships/image" Target="../media/image5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://shiny.rstudio.com/gallery/superzip-example.html" TargetMode="External"/><Relationship Id="rId2" Type="http://schemas.openxmlformats.org/officeDocument/2006/relationships/image" Target="../media/image6.tif"/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9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6" Type="http://schemas.openxmlformats.org/officeDocument/2006/relationships/image" Target="../media/image13.png"/><Relationship Id="rId5" Type="http://schemas.openxmlformats.org/officeDocument/2006/relationships/hyperlink" Target="https://github.com/rstudio/shiny-examples/blob/master/063-superzip-example/server.R" TargetMode="External"/><Relationship Id="rId4" Type="http://schemas.openxmlformats.org/officeDocument/2006/relationships/image" Target="../media/image5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5" Type="http://schemas.openxmlformats.org/officeDocument/2006/relationships/image" Target="../media/image13.png"/><Relationship Id="rId4" Type="http://schemas.openxmlformats.org/officeDocument/2006/relationships/image" Target="../media/image5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forOperations2022/Final-Project/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benjaminspaulding.com/2011/03/10/arcgis-sucks/" TargetMode="Externa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Screen Shot 2014-07-09 at 9.47.41 AM (1).png" descr="Screen Shot 2014-07-09 at 9.47.41 AM (1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3597" y="-279400"/>
            <a:ext cx="17785803" cy="10178003"/>
          </a:xfrm>
          <a:prstGeom prst="rect">
            <a:avLst/>
          </a:prstGeom>
          <a:ln w="12700">
            <a:miter lim="400000"/>
          </a:ln>
        </p:spPr>
      </p:pic>
      <p:sp>
        <p:nvSpPr>
          <p:cNvPr id="173" name="Leaflet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>
            <a:normAutofit fontScale="77500" lnSpcReduction="20000"/>
          </a:bodyPr>
          <a:lstStyle/>
          <a:p>
            <a:r>
              <a:rPr dirty="0"/>
              <a:t>Leaflet</a:t>
            </a:r>
            <a:r>
              <a:rPr lang="en-US" dirty="0"/>
              <a:t> &amp; </a:t>
            </a:r>
            <a:r>
              <a:rPr lang="en-US" dirty="0" err="1"/>
              <a:t>LeafletProxy</a:t>
            </a:r>
            <a:endParaRPr dirty="0"/>
          </a:p>
        </p:txBody>
      </p:sp>
      <p:sp>
        <p:nvSpPr>
          <p:cNvPr id="174" name="For interactive maps"/>
          <p:cNvSpPr txBox="1">
            <a:spLocks noGrp="1"/>
          </p:cNvSpPr>
          <p:nvPr>
            <p:ph type="body" idx="22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175" name="Shiny from"/>
          <p:cNvSpPr txBox="1"/>
          <p:nvPr/>
        </p:nvSpPr>
        <p:spPr>
          <a:xfrm>
            <a:off x="18180203" y="12385457"/>
            <a:ext cx="3224623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5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176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93725" y="12348527"/>
            <a:ext cx="2764118" cy="939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Packag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Packages</a:t>
            </a:r>
          </a:p>
        </p:txBody>
      </p:sp>
      <p:sp>
        <p:nvSpPr>
          <p:cNvPr id="198" name="Install these packages: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22854" indent="-522854" defTabSz="914400">
              <a:lnSpc>
                <a:spcPct val="94000"/>
              </a:lnSpc>
              <a:spcBef>
                <a:spcPts val="1000"/>
              </a:spcBef>
              <a:defRPr sz="6000">
                <a:solidFill>
                  <a:srgbClr val="191B0E"/>
                </a:solidFill>
              </a:defRPr>
            </a:pPr>
            <a:r>
              <a:rPr dirty="0"/>
              <a:t>Install these packages:</a:t>
            </a:r>
          </a:p>
          <a:p>
            <a:pPr marL="1259454" lvl="1" indent="-522854" defTabSz="914400">
              <a:lnSpc>
                <a:spcPct val="94000"/>
              </a:lnSpc>
              <a:spcBef>
                <a:spcPts val="1000"/>
              </a:spcBef>
              <a:defRPr sz="6000">
                <a:solidFill>
                  <a:srgbClr val="191B0E"/>
                </a:solidFill>
              </a:defRPr>
            </a:pPr>
            <a:r>
              <a:rPr dirty="0" err="1"/>
              <a:t>rgdal</a:t>
            </a:r>
            <a:r>
              <a:rPr dirty="0"/>
              <a:t>: </a:t>
            </a:r>
            <a:r>
              <a:rPr u="sng" dirty="0">
                <a:hlinkClick r:id="rId2"/>
              </a:rPr>
              <a:t>https://github.com/cran/rgdal/blob/master/inst/README</a:t>
            </a:r>
            <a:r>
              <a:rPr dirty="0"/>
              <a:t> </a:t>
            </a:r>
          </a:p>
          <a:p>
            <a:pPr marL="1259454" lvl="1" indent="-522854" defTabSz="914400">
              <a:lnSpc>
                <a:spcPct val="94000"/>
              </a:lnSpc>
              <a:spcBef>
                <a:spcPts val="1000"/>
              </a:spcBef>
              <a:defRPr sz="6000">
                <a:solidFill>
                  <a:srgbClr val="191B0E"/>
                </a:solidFill>
              </a:defRPr>
            </a:pPr>
            <a:r>
              <a:rPr dirty="0" err="1"/>
              <a:t>rgeos</a:t>
            </a:r>
            <a:endParaRPr dirty="0"/>
          </a:p>
          <a:p>
            <a:pPr marL="1259454" lvl="1" indent="-522854" defTabSz="914400">
              <a:lnSpc>
                <a:spcPct val="94000"/>
              </a:lnSpc>
              <a:spcBef>
                <a:spcPts val="1000"/>
              </a:spcBef>
              <a:defRPr sz="6000">
                <a:solidFill>
                  <a:srgbClr val="191B0E"/>
                </a:solidFill>
              </a:defRPr>
            </a:pPr>
            <a:r>
              <a:rPr dirty="0"/>
              <a:t>s</a:t>
            </a:r>
            <a:r>
              <a:rPr lang="en-US" dirty="0"/>
              <a:t>f</a:t>
            </a:r>
            <a:endParaRPr dirty="0"/>
          </a:p>
          <a:p>
            <a:pPr marL="1259454" lvl="1" indent="-522854" defTabSz="914400">
              <a:lnSpc>
                <a:spcPct val="94000"/>
              </a:lnSpc>
              <a:spcBef>
                <a:spcPts val="1000"/>
              </a:spcBef>
              <a:defRPr sz="6000">
                <a:solidFill>
                  <a:srgbClr val="191B0E"/>
                </a:solidFill>
              </a:defRPr>
            </a:pPr>
            <a:r>
              <a:rPr dirty="0"/>
              <a:t>leaflet</a:t>
            </a:r>
          </a:p>
          <a:p>
            <a:pPr marL="1259454" lvl="1" indent="-522854" defTabSz="914400">
              <a:lnSpc>
                <a:spcPct val="94000"/>
              </a:lnSpc>
              <a:spcBef>
                <a:spcPts val="1000"/>
              </a:spcBef>
              <a:defRPr sz="6000">
                <a:solidFill>
                  <a:srgbClr val="191B0E"/>
                </a:solidFill>
              </a:defRPr>
            </a:pPr>
            <a:r>
              <a:rPr dirty="0" err="1"/>
              <a:t>leaflet.extras</a:t>
            </a:r>
            <a:endParaRPr dirty="0"/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What is leaflet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What is leaflet?</a:t>
            </a:r>
          </a:p>
        </p:txBody>
      </p:sp>
      <p:sp>
        <p:nvSpPr>
          <p:cNvPr id="201" name="R version of the Javavscript API of Leaflet…"/>
          <p:cNvSpPr txBox="1">
            <a:spLocks noGrp="1"/>
          </p:cNvSpPr>
          <p:nvPr>
            <p:ph type="body" idx="1"/>
          </p:nvPr>
        </p:nvSpPr>
        <p:spPr>
          <a:xfrm>
            <a:off x="990197" y="2312924"/>
            <a:ext cx="21406645" cy="9090152"/>
          </a:xfrm>
          <a:prstGeom prst="rect">
            <a:avLst/>
          </a:prstGeom>
        </p:spPr>
        <p:txBody>
          <a:bodyPr/>
          <a:lstStyle/>
          <a:p>
            <a:pPr marL="522854" indent="-522854" defTabSz="914400">
              <a:lnSpc>
                <a:spcPct val="94000"/>
              </a:lnSpc>
              <a:spcBef>
                <a:spcPts val="1000"/>
              </a:spcBef>
              <a:defRPr sz="6000">
                <a:solidFill>
                  <a:srgbClr val="191B0E"/>
                </a:solidFill>
              </a:defRPr>
            </a:pPr>
            <a:r>
              <a:t>R version of the Javavscript API of Leaflet</a:t>
            </a:r>
          </a:p>
          <a:p>
            <a:pPr marL="522854" indent="-522854" defTabSz="914400">
              <a:lnSpc>
                <a:spcPct val="94000"/>
              </a:lnSpc>
              <a:spcBef>
                <a:spcPts val="1000"/>
              </a:spcBef>
              <a:defRPr sz="6000">
                <a:solidFill>
                  <a:srgbClr val="191B0E"/>
                </a:solidFill>
              </a:defRPr>
            </a:pPr>
            <a:r>
              <a:t>One of the ways to get interactive maps</a:t>
            </a:r>
          </a:p>
          <a:p>
            <a:pPr marL="1259454" lvl="1" indent="-522854" defTabSz="914400">
              <a:lnSpc>
                <a:spcPct val="94000"/>
              </a:lnSpc>
              <a:spcBef>
                <a:spcPts val="1000"/>
              </a:spcBef>
              <a:defRPr sz="6000">
                <a:solidFill>
                  <a:srgbClr val="191B0E"/>
                </a:solidFill>
              </a:defRPr>
            </a:pPr>
            <a:r>
              <a:t>Others include: tmap, mapview and plotly</a:t>
            </a:r>
          </a:p>
          <a:p>
            <a:pPr marL="522854" indent="-522854" defTabSz="914400">
              <a:lnSpc>
                <a:spcPct val="94000"/>
              </a:lnSpc>
              <a:spcBef>
                <a:spcPts val="1000"/>
              </a:spcBef>
              <a:defRPr sz="6000">
                <a:solidFill>
                  <a:srgbClr val="191B0E"/>
                </a:solidFill>
              </a:defRPr>
            </a:pPr>
            <a:r>
              <a:t>Documentation: </a:t>
            </a:r>
            <a:r>
              <a:rPr u="sng">
                <a:hlinkClick r:id="rId2"/>
              </a:rPr>
              <a:t>https://rstudio.github.io/leaflet/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etting spatial data loaded into R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defTabSz="792479">
              <a:spcBef>
                <a:spcPts val="6200"/>
              </a:spcBef>
              <a:buSzTx/>
              <a:buNone/>
              <a:defRPr sz="15359">
                <a:solidFill>
                  <a:srgbClr val="447FB5"/>
                </a:solidFill>
              </a:defRPr>
            </a:pPr>
            <a:r>
              <a:t>Getting spatial data loaded into R</a:t>
            </a:r>
            <a:br/>
            <a:endParaRPr/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Loading spatial data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Loading spatial data</a:t>
            </a:r>
          </a:p>
        </p:txBody>
      </p:sp>
      <p:sp>
        <p:nvSpPr>
          <p:cNvPr id="206" name="Sometimes your source data will be a data frame which you will need to join to spatial data, other times it will be included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Sometimes your source data will be a data frame which you will need to join to spatial data, other times it will be included</a:t>
            </a:r>
          </a:p>
          <a:p>
            <a:r>
              <a:t>It may also be a CSV with coordinates, in those instances no further cleaning needs to take place</a:t>
            </a: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09" name="demo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demo</a:t>
            </a:r>
          </a:p>
        </p:txBody>
      </p:sp>
      <p:pic>
        <p:nvPicPr>
          <p:cNvPr id="21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11" name="leaflet_examples.Rmd…"/>
          <p:cNvSpPr txBox="1">
            <a:spLocks noGrp="1"/>
          </p:cNvSpPr>
          <p:nvPr>
            <p:ph type="body" idx="21"/>
          </p:nvPr>
        </p:nvSpPr>
        <p:spPr>
          <a:xfrm>
            <a:off x="6799981" y="5676899"/>
            <a:ext cx="10784038" cy="2362201"/>
          </a:xfrm>
          <a:prstGeom prst="rect">
            <a:avLst/>
          </a:prstGeom>
        </p:spPr>
        <p:txBody>
          <a:bodyPr/>
          <a:lstStyle/>
          <a:p>
            <a:r>
              <a:t>leaflet_examples.Rmd</a:t>
            </a:r>
          </a:p>
          <a:p>
            <a:pPr>
              <a:defRPr>
                <a:latin typeface="+mj-lt"/>
                <a:ea typeface="+mj-ea"/>
                <a:cs typeface="+mj-cs"/>
                <a:sym typeface="Helvetica"/>
              </a:defRPr>
            </a:pPr>
            <a:r>
              <a:t>Go to loading code chunk</a:t>
            </a: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roup Control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Group Controls</a:t>
            </a:r>
          </a:p>
        </p:txBody>
      </p:sp>
      <p:sp>
        <p:nvSpPr>
          <p:cNvPr id="214" name="In leaflet you can add groups and give them a name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In leaflet you can add groups and give them a name.</a:t>
            </a:r>
          </a:p>
          <a:p>
            <a:r>
              <a:t>Group names are what show up in the layer control</a:t>
            </a:r>
          </a:p>
          <a:p>
            <a:pPr>
              <a:defRPr sz="2100">
                <a:latin typeface="Monaco"/>
                <a:ea typeface="Monaco"/>
                <a:cs typeface="Monaco"/>
                <a:sym typeface="Monaco"/>
              </a:defRPr>
            </a:pPr>
            <a:r>
              <a:t>addProviderTiles(providers$Stamen.Toner, group = “Toner”) %&gt;%</a:t>
            </a:r>
          </a:p>
          <a:p>
            <a:pPr defTabSz="457200">
              <a:lnSpc>
                <a:spcPts val="3900"/>
              </a:lnSpc>
              <a:spcBef>
                <a:spcPts val="0"/>
              </a:spcBef>
              <a:defRPr sz="2100">
                <a:ln w="0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addLayersControl(</a:t>
            </a:r>
          </a:p>
          <a:p>
            <a:pPr defTabSz="457200">
              <a:lnSpc>
                <a:spcPts val="3900"/>
              </a:lnSpc>
              <a:spcBef>
                <a:spcPts val="0"/>
              </a:spcBef>
              <a:defRPr sz="2100">
                <a:ln w="0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baseGroups = c("OSM (default)", "Toner", "Toner Lite"),</a:t>
            </a:r>
          </a:p>
          <a:p>
            <a:pPr defTabSz="457200">
              <a:lnSpc>
                <a:spcPts val="3900"/>
              </a:lnSpc>
              <a:spcBef>
                <a:spcPts val="0"/>
              </a:spcBef>
              <a:defRPr sz="2100">
                <a:ln w="0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overlayGroups = c("Quakes", "Outline"),</a:t>
            </a:r>
          </a:p>
          <a:p>
            <a:pPr defTabSz="457200">
              <a:lnSpc>
                <a:spcPts val="3900"/>
              </a:lnSpc>
              <a:spcBef>
                <a:spcPts val="0"/>
              </a:spcBef>
              <a:defRPr sz="2100">
                <a:ln w="0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options = layersControlOptions(collapsed = FALSE)</a:t>
            </a:r>
          </a:p>
          <a:p>
            <a:pPr defTabSz="457200">
              <a:lnSpc>
                <a:spcPts val="3900"/>
              </a:lnSpc>
              <a:spcBef>
                <a:spcPts val="0"/>
              </a:spcBef>
              <a:defRPr sz="2100">
                <a:ln w="0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)</a:t>
            </a:r>
          </a:p>
        </p:txBody>
      </p:sp>
      <p:pic>
        <p:nvPicPr>
          <p:cNvPr id="215" name="Screen Shot 2019-09-23 at 12.42.42.png" descr="Screen Shot 2019-09-23 at 12.42.4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7195" y="6993799"/>
            <a:ext cx="13213079" cy="580972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18" name="font-awesome_4-6-3_users_256_0_d3d3d3_none.png" descr="font-awesome_4-6-3_users_256_0_d3d3d3_non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8712" y="254000"/>
            <a:ext cx="3251201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19" name="exercis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exercise</a:t>
            </a:r>
          </a:p>
        </p:txBody>
      </p:sp>
      <p:sp>
        <p:nvSpPr>
          <p:cNvPr id="220" name="Create a map with layer controls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Create a map with layer controls</a:t>
            </a:r>
          </a:p>
          <a:p>
            <a:pPr lvl="1"/>
            <a:r>
              <a:rPr dirty="0"/>
              <a:t>Get </a:t>
            </a:r>
            <a:r>
              <a:rPr dirty="0" err="1"/>
              <a:t>basema</a:t>
            </a:r>
            <a:r>
              <a:rPr lang="en-US" dirty="0" err="1"/>
              <a:t>p</a:t>
            </a:r>
            <a:r>
              <a:rPr dirty="0"/>
              <a:t> provider names from here: </a:t>
            </a:r>
            <a:r>
              <a:rPr u="sng" dirty="0">
                <a:hlinkClick r:id="rId6"/>
              </a:rPr>
              <a:t>https://leaflet-extras.github.io/leaflet-providers/preview/</a:t>
            </a:r>
          </a:p>
          <a:p>
            <a:pPr lvl="2"/>
            <a:r>
              <a:rPr dirty="0"/>
              <a:t>Create 3 named </a:t>
            </a:r>
            <a:r>
              <a:rPr dirty="0" err="1"/>
              <a:t>basemap</a:t>
            </a:r>
            <a:r>
              <a:rPr dirty="0"/>
              <a:t> groups</a:t>
            </a:r>
          </a:p>
          <a:p>
            <a:pPr lvl="2"/>
            <a:r>
              <a:rPr dirty="0"/>
              <a:t>Add a layer control that has the named base groups</a:t>
            </a:r>
          </a:p>
        </p:txBody>
      </p:sp>
      <p:pic>
        <p:nvPicPr>
          <p:cNvPr id="221" name="timer_5min.mov" descr="timer_5min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8812659" y="10435959"/>
            <a:ext cx="4445001" cy="1587501"/>
          </a:xfrm>
          <a:prstGeom prst="rect">
            <a:avLst/>
          </a:prstGeom>
          <a:ln w="25400">
            <a:solidFill>
              <a:srgbClr val="D3D3D3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3683" fill="hold"/>
                                        <p:tgtEl>
                                          <p:spTgt spid="2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21"/>
                </p:tgtEl>
              </p:cMediaNode>
            </p:video>
            <p:seq concurrent="1" prevAc="none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1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s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sz="16000">
                <a:solidFill>
                  <a:srgbClr val="447FB5"/>
                </a:solidFill>
              </a:defRPr>
            </a:lvl1pPr>
          </a:lstStyle>
          <a:p>
            <a:r>
              <a:t>Shapes</a:t>
            </a: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Typical argumen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Typical arguments</a:t>
            </a:r>
          </a:p>
        </p:txBody>
      </p:sp>
      <p:sp>
        <p:nvSpPr>
          <p:cNvPr id="226" name="lng (if a column)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numCol="2" spcCol="1070332"/>
          <a:lstStyle/>
          <a:p>
            <a:pPr marL="475797" indent="-475797" defTabSz="643889">
              <a:spcBef>
                <a:spcPts val="5000"/>
              </a:spcBef>
              <a:defRPr sz="5460"/>
            </a:pPr>
            <a:r>
              <a:t>lng (if a column)</a:t>
            </a:r>
          </a:p>
          <a:p>
            <a:pPr marL="475797" indent="-475797" defTabSz="643889">
              <a:spcBef>
                <a:spcPts val="5000"/>
              </a:spcBef>
              <a:defRPr sz="5460"/>
            </a:pPr>
            <a:r>
              <a:t>lat (if a column)</a:t>
            </a:r>
          </a:p>
          <a:p>
            <a:pPr marL="475797" indent="-475797" defTabSz="643889">
              <a:spcBef>
                <a:spcPts val="5000"/>
              </a:spcBef>
              <a:defRPr sz="5460"/>
            </a:pPr>
            <a:r>
              <a:t>layerId</a:t>
            </a:r>
          </a:p>
          <a:p>
            <a:pPr marL="475797" indent="-475797" defTabSz="643889">
              <a:spcBef>
                <a:spcPts val="5000"/>
              </a:spcBef>
              <a:defRPr sz="5460"/>
            </a:pPr>
            <a:r>
              <a:t>group (for layerControls)</a:t>
            </a:r>
          </a:p>
          <a:p>
            <a:pPr marL="475797" indent="-475797" defTabSz="643889">
              <a:spcBef>
                <a:spcPts val="5000"/>
              </a:spcBef>
              <a:defRPr sz="5460"/>
            </a:pPr>
            <a:r>
              <a:t>stroke (boolean, shape outline)</a:t>
            </a:r>
          </a:p>
          <a:p>
            <a:pPr marL="475797" indent="-475797" defTabSz="643889">
              <a:spcBef>
                <a:spcPts val="5000"/>
              </a:spcBef>
              <a:defRPr sz="5460"/>
            </a:pPr>
            <a:r>
              <a:t>color (outline color, hex values)</a:t>
            </a:r>
          </a:p>
          <a:p>
            <a:pPr marL="475797" indent="-475797" defTabSz="643889">
              <a:spcBef>
                <a:spcPts val="5000"/>
              </a:spcBef>
              <a:defRPr sz="5460"/>
            </a:pPr>
            <a:r>
              <a:t>weight (outline width)</a:t>
            </a:r>
          </a:p>
          <a:p>
            <a:pPr marL="475797" indent="-475797" defTabSz="643889">
              <a:spcBef>
                <a:spcPts val="5000"/>
              </a:spcBef>
              <a:defRPr sz="5460"/>
            </a:pPr>
            <a:r>
              <a:t>opacity (alpha of the line)</a:t>
            </a:r>
          </a:p>
          <a:p>
            <a:pPr marL="475797" indent="-475797" defTabSz="643889">
              <a:spcBef>
                <a:spcPts val="5000"/>
              </a:spcBef>
              <a:defRPr sz="5460"/>
            </a:pPr>
            <a:r>
              <a:t>fill (boolean)</a:t>
            </a:r>
          </a:p>
          <a:p>
            <a:pPr marL="475797" indent="-475797" defTabSz="643889">
              <a:spcBef>
                <a:spcPts val="5000"/>
              </a:spcBef>
              <a:defRPr sz="5460"/>
            </a:pPr>
            <a:r>
              <a:t>fillColor (hex color)</a:t>
            </a:r>
          </a:p>
          <a:p>
            <a:pPr marL="475797" indent="-475797" defTabSz="643889">
              <a:spcBef>
                <a:spcPts val="5000"/>
              </a:spcBef>
              <a:defRPr sz="5460"/>
            </a:pPr>
            <a:r>
              <a:t>fillOpacity (alpha of fill)</a:t>
            </a:r>
          </a:p>
          <a:p>
            <a:pPr marL="475797" indent="-475797" defTabSz="643889">
              <a:spcBef>
                <a:spcPts val="5000"/>
              </a:spcBef>
              <a:defRPr sz="5460"/>
            </a:pPr>
            <a:r>
              <a:t>And more!</a:t>
            </a: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29" name="font-awesome_4-6-3_users_256_0_d3d3d3_none.png" descr="font-awesome_4-6-3_users_256_0_d3d3d3_non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712" y="254000"/>
            <a:ext cx="3251201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30" name="exercis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exercise</a:t>
            </a:r>
          </a:p>
        </p:txBody>
      </p:sp>
      <p:sp>
        <p:nvSpPr>
          <p:cNvPr id="231" name="Using the cds SpatialPolygonsDataframe create a polygon layer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Using the </a:t>
            </a:r>
            <a:r>
              <a:rPr lang="en-US" dirty="0"/>
              <a:t>example </a:t>
            </a:r>
            <a:r>
              <a:rPr lang="en-US" dirty="0" err="1"/>
              <a:t>cdsto</a:t>
            </a:r>
            <a:r>
              <a:rPr dirty="0"/>
              <a:t> create a polygon layer </a:t>
            </a:r>
          </a:p>
          <a:p>
            <a:pPr lvl="1"/>
            <a:r>
              <a:rPr dirty="0"/>
              <a:t>Make sure to include a </a:t>
            </a:r>
            <a:r>
              <a:rPr dirty="0" err="1"/>
              <a:t>basemap</a:t>
            </a:r>
            <a:endParaRPr dirty="0"/>
          </a:p>
        </p:txBody>
      </p:sp>
      <p:pic>
        <p:nvPicPr>
          <p:cNvPr id="232" name="timer_5min.mov" descr="timer_5min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8812659" y="10435959"/>
            <a:ext cx="4445001" cy="1587501"/>
          </a:xfrm>
          <a:prstGeom prst="rect">
            <a:avLst/>
          </a:prstGeom>
          <a:ln w="25400">
            <a:solidFill>
              <a:srgbClr val="D3D3D3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3683" fill="hold"/>
                                        <p:tgtEl>
                                          <p:spTgt spid="2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32"/>
                </p:tgtEl>
              </p:cMediaNode>
            </p:video>
            <p:seq concurrent="1" prevAc="none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3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Motivation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 numCol="2">
            <a:normAutofit fontScale="92500" lnSpcReduction="10000"/>
          </a:bodyPr>
          <a:lstStyle/>
          <a:p>
            <a:pPr marL="632459" indent="-632459" defTabSz="685165">
              <a:spcBef>
                <a:spcPts val="4900"/>
              </a:spcBef>
              <a:buClr>
                <a:srgbClr val="447FB5"/>
              </a:buClr>
              <a:buChar char="‣"/>
              <a:defRPr sz="5810">
                <a:solidFill>
                  <a:srgbClr val="447FB5"/>
                </a:solidFill>
              </a:defRPr>
            </a:pPr>
            <a:r>
              <a:rPr dirty="0"/>
              <a:t>Motivation</a:t>
            </a:r>
          </a:p>
          <a:p>
            <a:pPr marL="632459" indent="-632459" defTabSz="685165">
              <a:spcBef>
                <a:spcPts val="0"/>
              </a:spcBef>
              <a:buClr>
                <a:srgbClr val="447FB5"/>
              </a:buClr>
              <a:buChar char="‣"/>
              <a:defRPr sz="5810">
                <a:solidFill>
                  <a:srgbClr val="447FB5"/>
                </a:solidFill>
              </a:defRPr>
            </a:pPr>
            <a:r>
              <a:rPr dirty="0"/>
              <a:t>Shapefiles in R</a:t>
            </a:r>
          </a:p>
          <a:p>
            <a:pPr marL="632459" indent="-632459" defTabSz="685165">
              <a:spcBef>
                <a:spcPts val="0"/>
              </a:spcBef>
              <a:buClr>
                <a:srgbClr val="447FB5"/>
              </a:buClr>
              <a:buChar char="‣"/>
              <a:defRPr sz="5810">
                <a:solidFill>
                  <a:srgbClr val="447FB5"/>
                </a:solidFill>
              </a:defRPr>
            </a:pPr>
            <a:r>
              <a:rPr dirty="0"/>
              <a:t>Leaflet</a:t>
            </a:r>
          </a:p>
          <a:p>
            <a:pPr marL="1264919" lvl="1" indent="-632459" defTabSz="685165">
              <a:spcBef>
                <a:spcPts val="0"/>
              </a:spcBef>
              <a:buClr>
                <a:srgbClr val="447FB5"/>
              </a:buClr>
              <a:buChar char="‣"/>
              <a:defRPr sz="5810">
                <a:solidFill>
                  <a:srgbClr val="447FB5"/>
                </a:solidFill>
              </a:defRPr>
            </a:pPr>
            <a:r>
              <a:rPr dirty="0" err="1"/>
              <a:t>Basemaps</a:t>
            </a:r>
            <a:endParaRPr dirty="0"/>
          </a:p>
          <a:p>
            <a:pPr marL="1264919" lvl="1" indent="-632459" defTabSz="685165">
              <a:spcBef>
                <a:spcPts val="0"/>
              </a:spcBef>
              <a:buClr>
                <a:srgbClr val="447FB5"/>
              </a:buClr>
              <a:buChar char="‣"/>
              <a:defRPr sz="5810">
                <a:solidFill>
                  <a:srgbClr val="447FB5"/>
                </a:solidFill>
              </a:defRPr>
            </a:pPr>
            <a:r>
              <a:rPr dirty="0"/>
              <a:t>Lines</a:t>
            </a:r>
          </a:p>
          <a:p>
            <a:pPr marL="1264919" lvl="1" indent="-632459" defTabSz="685165">
              <a:spcBef>
                <a:spcPts val="0"/>
              </a:spcBef>
              <a:buClr>
                <a:srgbClr val="447FB5"/>
              </a:buClr>
              <a:buChar char="‣"/>
              <a:defRPr sz="5810">
                <a:solidFill>
                  <a:srgbClr val="447FB5"/>
                </a:solidFill>
              </a:defRPr>
            </a:pPr>
            <a:r>
              <a:rPr dirty="0"/>
              <a:t>Points</a:t>
            </a:r>
          </a:p>
          <a:p>
            <a:pPr marL="1264919" lvl="1" indent="-632459" defTabSz="685165">
              <a:spcBef>
                <a:spcPts val="0"/>
              </a:spcBef>
              <a:buClr>
                <a:srgbClr val="447FB5"/>
              </a:buClr>
              <a:buChar char="‣"/>
              <a:defRPr sz="5810">
                <a:solidFill>
                  <a:srgbClr val="447FB5"/>
                </a:solidFill>
              </a:defRPr>
            </a:pPr>
            <a:r>
              <a:rPr dirty="0"/>
              <a:t>Shapes</a:t>
            </a:r>
          </a:p>
          <a:p>
            <a:pPr marL="1264919" lvl="1" indent="-632459" defTabSz="685165">
              <a:spcBef>
                <a:spcPts val="0"/>
              </a:spcBef>
              <a:buClr>
                <a:srgbClr val="447FB5"/>
              </a:buClr>
              <a:buChar char="‣"/>
              <a:defRPr sz="5810">
                <a:solidFill>
                  <a:srgbClr val="447FB5"/>
                </a:solidFill>
              </a:defRPr>
            </a:pPr>
            <a:r>
              <a:rPr dirty="0"/>
              <a:t>Legends &amp; Colors</a:t>
            </a:r>
          </a:p>
          <a:p>
            <a:pPr marL="632459" indent="-632459" defTabSz="685165">
              <a:spcBef>
                <a:spcPts val="0"/>
              </a:spcBef>
              <a:buClr>
                <a:srgbClr val="447FB5"/>
              </a:buClr>
              <a:buChar char="‣"/>
              <a:defRPr sz="5810">
                <a:solidFill>
                  <a:srgbClr val="447FB5"/>
                </a:solidFill>
              </a:defRPr>
            </a:pPr>
            <a:r>
              <a:rPr dirty="0" err="1"/>
              <a:t>leaflet.extras</a:t>
            </a:r>
            <a:endParaRPr dirty="0"/>
          </a:p>
          <a:p>
            <a:pPr marL="1264919" lvl="1" indent="-632459" defTabSz="685165">
              <a:spcBef>
                <a:spcPts val="0"/>
              </a:spcBef>
              <a:buClr>
                <a:srgbClr val="447FB5"/>
              </a:buClr>
              <a:buChar char="‣"/>
              <a:defRPr sz="5810">
                <a:solidFill>
                  <a:srgbClr val="447FB5"/>
                </a:solidFill>
              </a:defRPr>
            </a:pPr>
            <a:r>
              <a:rPr dirty="0"/>
              <a:t>Heatmaps</a:t>
            </a:r>
            <a:endParaRPr lang="en-US" dirty="0"/>
          </a:p>
          <a:p>
            <a:pPr marL="1264919" lvl="1" indent="-632459" defTabSz="685165">
              <a:spcBef>
                <a:spcPts val="0"/>
              </a:spcBef>
              <a:buClr>
                <a:srgbClr val="447FB5"/>
              </a:buClr>
              <a:buChar char="‣"/>
              <a:defRPr sz="5810">
                <a:solidFill>
                  <a:srgbClr val="447FB5"/>
                </a:solidFill>
              </a:defRPr>
            </a:pPr>
            <a:endParaRPr lang="en-US" dirty="0"/>
          </a:p>
          <a:p>
            <a:pPr marL="1264919" lvl="1" indent="-632459" defTabSz="685165">
              <a:spcBef>
                <a:spcPts val="0"/>
              </a:spcBef>
              <a:buClr>
                <a:srgbClr val="447FB5"/>
              </a:buClr>
              <a:buChar char="‣"/>
              <a:defRPr sz="5810">
                <a:solidFill>
                  <a:srgbClr val="447FB5"/>
                </a:solidFill>
              </a:defRPr>
            </a:pPr>
            <a:endParaRPr lang="en-US" dirty="0"/>
          </a:p>
          <a:p>
            <a:pPr marL="528319" indent="-632459" defTabSz="685165">
              <a:spcBef>
                <a:spcPts val="0"/>
              </a:spcBef>
              <a:buClr>
                <a:srgbClr val="447FB5"/>
              </a:buClr>
              <a:buChar char="‣"/>
              <a:defRPr sz="5810">
                <a:solidFill>
                  <a:srgbClr val="447FB5"/>
                </a:solidFill>
              </a:defRPr>
            </a:pPr>
            <a:r>
              <a:rPr lang="en-US" dirty="0"/>
              <a:t>Leaflet in Shiny</a:t>
            </a:r>
          </a:p>
          <a:p>
            <a:pPr marL="1264919" lvl="1" indent="-632459" defTabSz="685165">
              <a:spcBef>
                <a:spcPts val="0"/>
              </a:spcBef>
              <a:buClr>
                <a:srgbClr val="447FB5"/>
              </a:buClr>
              <a:buChar char="‣"/>
              <a:defRPr sz="5810">
                <a:solidFill>
                  <a:srgbClr val="447FB5"/>
                </a:solidFill>
              </a:defRPr>
            </a:pPr>
            <a:r>
              <a:rPr lang="en-US" dirty="0" err="1"/>
              <a:t>renderLeaflet</a:t>
            </a:r>
            <a:endParaRPr lang="en-US" dirty="0"/>
          </a:p>
          <a:p>
            <a:pPr marL="1264919" lvl="1" indent="-632459" defTabSz="685165">
              <a:spcBef>
                <a:spcPts val="0"/>
              </a:spcBef>
              <a:buClr>
                <a:srgbClr val="447FB5"/>
              </a:buClr>
              <a:buChar char="‣"/>
              <a:defRPr sz="5810">
                <a:solidFill>
                  <a:srgbClr val="447FB5"/>
                </a:solidFill>
              </a:defRPr>
            </a:pPr>
            <a:r>
              <a:rPr lang="en-US" dirty="0" err="1"/>
              <a:t>leafletOutput</a:t>
            </a:r>
            <a:endParaRPr lang="en-US" dirty="0"/>
          </a:p>
          <a:p>
            <a:pPr marL="528319" indent="-632459" defTabSz="685165">
              <a:spcBef>
                <a:spcPts val="0"/>
              </a:spcBef>
              <a:buClr>
                <a:srgbClr val="447FB5"/>
              </a:buClr>
              <a:buChar char="‣"/>
              <a:defRPr sz="5810">
                <a:solidFill>
                  <a:srgbClr val="447FB5"/>
                </a:solidFill>
              </a:defRPr>
            </a:pPr>
            <a:r>
              <a:rPr lang="en-US" dirty="0"/>
              <a:t>What we know about reactivity</a:t>
            </a:r>
          </a:p>
          <a:p>
            <a:pPr marL="528319" indent="-632459" defTabSz="685165">
              <a:spcBef>
                <a:spcPts val="0"/>
              </a:spcBef>
              <a:buClr>
                <a:srgbClr val="447FB5"/>
              </a:buClr>
              <a:buChar char="‣"/>
              <a:defRPr sz="5810">
                <a:solidFill>
                  <a:srgbClr val="447FB5"/>
                </a:solidFill>
              </a:defRPr>
            </a:pPr>
            <a:r>
              <a:rPr lang="en-US" dirty="0" err="1"/>
              <a:t>LeafletProxy</a:t>
            </a:r>
            <a:endParaRPr lang="en-US" dirty="0"/>
          </a:p>
          <a:p>
            <a:pPr marL="1264919" lvl="1" indent="-632459" defTabSz="685165">
              <a:spcBef>
                <a:spcPts val="0"/>
              </a:spcBef>
              <a:buClr>
                <a:srgbClr val="447FB5"/>
              </a:buClr>
              <a:buChar char="‣"/>
              <a:defRPr sz="5810">
                <a:solidFill>
                  <a:srgbClr val="447FB5"/>
                </a:solidFill>
              </a:defRPr>
            </a:pPr>
            <a:r>
              <a:rPr lang="en-US" dirty="0"/>
              <a:t>Observe</a:t>
            </a:r>
          </a:p>
          <a:p>
            <a:pPr marL="1264919" lvl="1" indent="-632459" defTabSz="685165">
              <a:spcBef>
                <a:spcPts val="0"/>
              </a:spcBef>
              <a:buClr>
                <a:srgbClr val="447FB5"/>
              </a:buClr>
              <a:buChar char="‣"/>
              <a:defRPr sz="5810">
                <a:solidFill>
                  <a:srgbClr val="447FB5"/>
                </a:solidFill>
              </a:defRPr>
            </a:pPr>
            <a:r>
              <a:rPr lang="en-US" dirty="0"/>
              <a:t>events</a:t>
            </a:r>
          </a:p>
          <a:p>
            <a:pPr marL="1264919" lvl="1" indent="-632459" defTabSz="685165">
              <a:spcBef>
                <a:spcPts val="0"/>
              </a:spcBef>
              <a:buClr>
                <a:srgbClr val="447FB5"/>
              </a:buClr>
              <a:buChar char="‣"/>
              <a:defRPr sz="5810">
                <a:solidFill>
                  <a:srgbClr val="447FB5"/>
                </a:solidFill>
              </a:defRPr>
            </a:pPr>
            <a:endParaRPr lang="en-US" dirty="0"/>
          </a:p>
          <a:p>
            <a:pPr marL="1264919" lvl="1" indent="-632459" defTabSz="685165">
              <a:spcBef>
                <a:spcPts val="0"/>
              </a:spcBef>
              <a:buClr>
                <a:srgbClr val="447FB5"/>
              </a:buClr>
              <a:buChar char="‣"/>
              <a:defRPr sz="5810">
                <a:solidFill>
                  <a:srgbClr val="447FB5"/>
                </a:solidFill>
              </a:defRPr>
            </a:pPr>
            <a:endParaRPr dirty="0"/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35" name="Solution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Solution</a:t>
            </a:r>
          </a:p>
        </p:txBody>
      </p:sp>
      <p:sp>
        <p:nvSpPr>
          <p:cNvPr id="236" name="See leaflet_exercises_solutions.Rmd…"/>
          <p:cNvSpPr txBox="1">
            <a:spLocks noGrp="1"/>
          </p:cNvSpPr>
          <p:nvPr>
            <p:ph type="body" idx="21"/>
          </p:nvPr>
        </p:nvSpPr>
        <p:spPr>
          <a:xfrm>
            <a:off x="4704751" y="4924809"/>
            <a:ext cx="14974497" cy="3866382"/>
          </a:xfrm>
          <a:prstGeom prst="rect">
            <a:avLst/>
          </a:prstGeom>
        </p:spPr>
        <p:txBody>
          <a:bodyPr/>
          <a:lstStyle/>
          <a:p>
            <a:pPr marL="0" indent="0" defTabSz="693419">
              <a:spcBef>
                <a:spcPts val="2500"/>
              </a:spcBef>
              <a:buClrTx/>
              <a:buSzTx/>
              <a:buNone/>
              <a:defRPr sz="4200"/>
            </a:pPr>
            <a:r>
              <a:t>See leaflet_exercises_solutions.Rmd</a:t>
            </a:r>
          </a:p>
          <a:p>
            <a:pPr marL="0" indent="0" defTabSz="693419">
              <a:spcBef>
                <a:spcPts val="2500"/>
              </a:spcBef>
              <a:buClrTx/>
              <a:buSzTx/>
              <a:buNone/>
              <a:defRPr sz="4200">
                <a:latin typeface="Monaco"/>
                <a:ea typeface="Monaco"/>
                <a:cs typeface="Monaco"/>
                <a:sym typeface="Monaco"/>
              </a:defRPr>
            </a:pPr>
            <a:r>
              <a:t>leaflet(data = cds) %&gt;%</a:t>
            </a:r>
          </a:p>
          <a:p>
            <a:pPr marL="0" indent="0" defTabSz="693419">
              <a:spcBef>
                <a:spcPts val="2500"/>
              </a:spcBef>
              <a:buClrTx/>
              <a:buSzTx/>
              <a:buNone/>
              <a:defRPr sz="4200">
                <a:latin typeface="Monaco"/>
                <a:ea typeface="Monaco"/>
                <a:cs typeface="Monaco"/>
                <a:sym typeface="Monaco"/>
              </a:defRPr>
            </a:pPr>
            <a:r>
              <a:t>  addProviderTiles("Stamen.Toner") %&gt;%</a:t>
            </a:r>
          </a:p>
          <a:p>
            <a:pPr marL="0" indent="0" defTabSz="693419">
              <a:spcBef>
                <a:spcPts val="2500"/>
              </a:spcBef>
              <a:buClrTx/>
              <a:buSzTx/>
              <a:buNone/>
              <a:defRPr sz="4200">
                <a:latin typeface="Monaco"/>
                <a:ea typeface="Monaco"/>
                <a:cs typeface="Monaco"/>
                <a:sym typeface="Monaco"/>
              </a:defRPr>
            </a:pPr>
            <a:r>
              <a:t>  addPolygons()</a:t>
            </a:r>
          </a:p>
        </p:txBody>
      </p:sp>
      <p:pic>
        <p:nvPicPr>
          <p:cNvPr id="23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Palett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Palettes</a:t>
            </a:r>
          </a:p>
        </p:txBody>
      </p:sp>
      <p:sp>
        <p:nvSpPr>
          <p:cNvPr id="240" name="palette (color brewer palette)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numCol="2" spcCol="1070332"/>
          <a:lstStyle/>
          <a:p>
            <a:pPr marL="500197" indent="-500197" defTabSz="676909">
              <a:spcBef>
                <a:spcPts val="5300"/>
              </a:spcBef>
              <a:defRPr sz="5740"/>
            </a:pPr>
            <a:r>
              <a:t>palette (color brewer palette)</a:t>
            </a:r>
          </a:p>
          <a:p>
            <a:pPr marL="500197" indent="-500197" defTabSz="676909">
              <a:spcBef>
                <a:spcPts val="5300"/>
              </a:spcBef>
              <a:defRPr sz="5740"/>
            </a:pPr>
            <a:r>
              <a:t>domain (values to be colored)</a:t>
            </a:r>
          </a:p>
          <a:p>
            <a:pPr marL="500197" indent="-500197" defTabSz="676909">
              <a:spcBef>
                <a:spcPts val="5300"/>
              </a:spcBef>
              <a:defRPr sz="5740"/>
            </a:pPr>
            <a:r>
              <a:t>na.color</a:t>
            </a:r>
          </a:p>
          <a:p>
            <a:pPr marL="500197" indent="-500197" defTabSz="676909">
              <a:spcBef>
                <a:spcPts val="5300"/>
              </a:spcBef>
              <a:defRPr sz="5740"/>
            </a:pPr>
            <a:r>
              <a:t>alpha</a:t>
            </a:r>
          </a:p>
          <a:p>
            <a:pPr marL="500197" indent="-500197" defTabSz="676909">
              <a:spcBef>
                <a:spcPts val="5300"/>
              </a:spcBef>
              <a:defRPr sz="5740"/>
            </a:pPr>
            <a:r>
              <a:t>reverse (values of palette)</a:t>
            </a:r>
          </a:p>
          <a:p>
            <a:pPr marL="500197" indent="-500197" defTabSz="676909">
              <a:spcBef>
                <a:spcPts val="5300"/>
              </a:spcBef>
              <a:defRPr sz="5740"/>
            </a:pPr>
            <a:r>
              <a:t>bins</a:t>
            </a:r>
          </a:p>
          <a:p>
            <a:pPr marL="500197" indent="-500197" defTabSz="676909">
              <a:spcBef>
                <a:spcPts val="5300"/>
              </a:spcBef>
              <a:defRPr sz="5740"/>
            </a:pPr>
            <a:r>
              <a:t>pretty</a:t>
            </a:r>
          </a:p>
          <a:p>
            <a:pPr marL="500197" indent="-500197" defTabSz="676909">
              <a:spcBef>
                <a:spcPts val="5300"/>
              </a:spcBef>
              <a:defRPr sz="5740"/>
            </a:pPr>
            <a:r>
              <a:t>right (for cutting)</a:t>
            </a:r>
          </a:p>
          <a:p>
            <a:pPr marL="500197" indent="-500197" defTabSz="676909">
              <a:spcBef>
                <a:spcPts val="5300"/>
              </a:spcBef>
              <a:defRPr sz="5740"/>
            </a:pPr>
            <a:r>
              <a:t>n (number of quanitites)</a:t>
            </a:r>
          </a:p>
          <a:p>
            <a:pPr marL="500197" indent="-500197" defTabSz="676909">
              <a:spcBef>
                <a:spcPts val="5300"/>
              </a:spcBef>
              <a:defRPr sz="5740"/>
            </a:pPr>
            <a:r>
              <a:t>probs</a:t>
            </a:r>
          </a:p>
          <a:p>
            <a:pPr marL="500197" indent="-500197" defTabSz="676909">
              <a:spcBef>
                <a:spcPts val="5300"/>
              </a:spcBef>
              <a:defRPr sz="5740"/>
            </a:pPr>
            <a:r>
              <a:t>levels</a:t>
            </a:r>
          </a:p>
          <a:p>
            <a:pPr marL="500197" indent="-500197" defTabSz="676909">
              <a:spcBef>
                <a:spcPts val="5300"/>
              </a:spcBef>
              <a:defRPr sz="5740"/>
            </a:pPr>
            <a:r>
              <a:t>ordered</a:t>
            </a:r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Legend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Legends</a:t>
            </a:r>
          </a:p>
        </p:txBody>
      </p:sp>
      <p:sp>
        <p:nvSpPr>
          <p:cNvPr id="243" name="position (“bottomright” etc…)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numCol="2" spcCol="1070332"/>
          <a:lstStyle/>
          <a:p>
            <a:pPr marL="396497" indent="-396497" defTabSz="536575">
              <a:spcBef>
                <a:spcPts val="4200"/>
              </a:spcBef>
              <a:defRPr sz="4550"/>
            </a:pPr>
            <a:r>
              <a:t>position (“bottomright” etc…)</a:t>
            </a:r>
          </a:p>
          <a:p>
            <a:pPr marL="396497" indent="-396497" defTabSz="536575">
              <a:spcBef>
                <a:spcPts val="4200"/>
              </a:spcBef>
              <a:defRPr sz="4550"/>
            </a:pPr>
            <a:r>
              <a:t>pal (palette from colorBrewer)</a:t>
            </a:r>
          </a:p>
          <a:p>
            <a:pPr marL="396497" indent="-396497" defTabSz="536575">
              <a:spcBef>
                <a:spcPts val="4200"/>
              </a:spcBef>
              <a:defRPr sz="4550"/>
            </a:pPr>
            <a:r>
              <a:t>values (domain from data)</a:t>
            </a:r>
          </a:p>
          <a:p>
            <a:pPr marL="396497" indent="-396497" defTabSz="536575">
              <a:spcBef>
                <a:spcPts val="4200"/>
              </a:spcBef>
              <a:defRPr sz="4550"/>
            </a:pPr>
            <a:r>
              <a:t>na.labels</a:t>
            </a:r>
          </a:p>
          <a:p>
            <a:pPr marL="396497" indent="-396497" defTabSz="536575">
              <a:spcBef>
                <a:spcPts val="4200"/>
              </a:spcBef>
              <a:defRPr sz="4550"/>
            </a:pPr>
            <a:r>
              <a:t>bins (buckets)</a:t>
            </a:r>
          </a:p>
          <a:p>
            <a:pPr marL="396497" indent="-396497" defTabSz="536575">
              <a:spcBef>
                <a:spcPts val="4200"/>
              </a:spcBef>
              <a:defRPr sz="4550"/>
            </a:pPr>
            <a:r>
              <a:t>colors</a:t>
            </a:r>
          </a:p>
          <a:p>
            <a:pPr marL="396497" indent="-396497" defTabSz="536575">
              <a:spcBef>
                <a:spcPts val="4200"/>
              </a:spcBef>
              <a:defRPr sz="4550"/>
            </a:pPr>
            <a:r>
              <a:t>labFormat (separate function labelFormat)</a:t>
            </a:r>
          </a:p>
          <a:p>
            <a:pPr marL="396497" indent="-396497" defTabSz="536575">
              <a:spcBef>
                <a:spcPts val="4200"/>
              </a:spcBef>
              <a:defRPr sz="4550"/>
            </a:pPr>
            <a:r>
              <a:t>title</a:t>
            </a:r>
          </a:p>
          <a:p>
            <a:pPr marL="396497" indent="-396497" defTabSz="536575">
              <a:spcBef>
                <a:spcPts val="4200"/>
              </a:spcBef>
              <a:defRPr sz="4550"/>
            </a:pPr>
            <a:r>
              <a:t>className (for custom CSS to apply)</a:t>
            </a:r>
          </a:p>
          <a:p>
            <a:pPr marL="396497" indent="-396497" defTabSz="536575">
              <a:spcBef>
                <a:spcPts val="4200"/>
              </a:spcBef>
              <a:defRPr sz="4550"/>
            </a:pPr>
            <a:r>
              <a:t>layerId (for input usage)</a:t>
            </a:r>
          </a:p>
          <a:p>
            <a:pPr marL="396497" indent="-396497" defTabSz="536575">
              <a:spcBef>
                <a:spcPts val="4200"/>
              </a:spcBef>
              <a:defRPr sz="4550"/>
            </a:pPr>
            <a:r>
              <a:t>group (for layerControls)</a:t>
            </a:r>
          </a:p>
          <a:p>
            <a:pPr marL="396497" indent="-396497" defTabSz="536575">
              <a:spcBef>
                <a:spcPts val="4200"/>
              </a:spcBef>
              <a:defRPr sz="4550"/>
            </a:pPr>
            <a:r>
              <a:t>digits</a:t>
            </a:r>
          </a:p>
          <a:p>
            <a:pPr marL="396497" indent="-396497" defTabSz="536575">
              <a:spcBef>
                <a:spcPts val="4200"/>
              </a:spcBef>
              <a:defRPr sz="4550"/>
            </a:pPr>
            <a:r>
              <a:t>big.mark</a:t>
            </a:r>
          </a:p>
          <a:p>
            <a:pPr marL="396497" indent="-396497" defTabSz="536575">
              <a:spcBef>
                <a:spcPts val="4200"/>
              </a:spcBef>
              <a:defRPr sz="4550"/>
            </a:pPr>
            <a:r>
              <a:t>transform (function to be applied to labels)</a:t>
            </a:r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46" name="font-awesome_4-6-3_users_256_0_d3d3d3_none.png" descr="font-awesome_4-6-3_users_256_0_d3d3d3_non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712" y="254000"/>
            <a:ext cx="3251201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47" name="exercis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exercise</a:t>
            </a:r>
          </a:p>
        </p:txBody>
      </p:sp>
      <p:sp>
        <p:nvSpPr>
          <p:cNvPr id="248" name="Choropleth Polygon map with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Choropleth Polygon map with </a:t>
            </a:r>
          </a:p>
          <a:p>
            <a:pPr lvl="1"/>
            <a:r>
              <a:rPr dirty="0"/>
              <a:t>Create a color palette for Life Expectancy at Birth (years) column in the merged Congressional District data.</a:t>
            </a:r>
          </a:p>
          <a:p>
            <a:pPr lvl="2"/>
            <a:r>
              <a:rPr dirty="0" err="1"/>
              <a:t>addPolygons</a:t>
            </a:r>
            <a:r>
              <a:rPr dirty="0"/>
              <a:t> to a leaflet map and apply palette to column</a:t>
            </a:r>
          </a:p>
          <a:p>
            <a:pPr lvl="3"/>
            <a:r>
              <a:rPr lang="en-US" dirty="0"/>
              <a:t>Stretch goal: </a:t>
            </a:r>
            <a:r>
              <a:rPr dirty="0"/>
              <a:t>Add a legend</a:t>
            </a:r>
          </a:p>
        </p:txBody>
      </p:sp>
      <p:sp>
        <p:nvSpPr>
          <p:cNvPr id="249" name="Hint: https://rstudio.github.io/leaflet/choropleths.html"/>
          <p:cNvSpPr txBox="1"/>
          <p:nvPr/>
        </p:nvSpPr>
        <p:spPr>
          <a:xfrm>
            <a:off x="5013076" y="12468555"/>
            <a:ext cx="13111647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Hint: </a:t>
            </a:r>
            <a:r>
              <a:rPr u="sng">
                <a:hlinkClick r:id="rId5"/>
              </a:rPr>
              <a:t>https://rstudio.github.io/leaflet/choropleths.html</a:t>
            </a:r>
          </a:p>
        </p:txBody>
      </p:sp>
      <p:pic>
        <p:nvPicPr>
          <p:cNvPr id="250" name="timer_5min.mov" descr="timer_5min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8812659" y="10435959"/>
            <a:ext cx="4445001" cy="1587501"/>
          </a:xfrm>
          <a:prstGeom prst="rect">
            <a:avLst/>
          </a:prstGeom>
          <a:ln w="25400">
            <a:solidFill>
              <a:srgbClr val="D3D3D3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3683" fill="hold"/>
                                        <p:tgtEl>
                                          <p:spTgt spid="25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50"/>
                </p:tgtEl>
              </p:cMediaNode>
            </p:video>
            <p:seq concurrent="1" prevAc="none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5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5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0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53" name="demo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demo</a:t>
            </a:r>
          </a:p>
        </p:txBody>
      </p:sp>
      <p:pic>
        <p:nvPicPr>
          <p:cNvPr id="25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55" name="leaflet_examples.Rmd…"/>
          <p:cNvSpPr txBox="1">
            <a:spLocks noGrp="1"/>
          </p:cNvSpPr>
          <p:nvPr>
            <p:ph type="body" idx="21"/>
          </p:nvPr>
        </p:nvSpPr>
        <p:spPr>
          <a:xfrm>
            <a:off x="6799981" y="5676899"/>
            <a:ext cx="10784038" cy="2362201"/>
          </a:xfrm>
          <a:prstGeom prst="rect">
            <a:avLst/>
          </a:prstGeom>
        </p:spPr>
        <p:txBody>
          <a:bodyPr/>
          <a:lstStyle/>
          <a:p>
            <a:r>
              <a:t>leaflet_examples.Rmd</a:t>
            </a:r>
          </a:p>
          <a:p>
            <a:pPr>
              <a:defRPr>
                <a:latin typeface="+mj-lt"/>
                <a:ea typeface="+mj-ea"/>
                <a:cs typeface="+mj-cs"/>
                <a:sym typeface="Helvetica"/>
              </a:defRPr>
            </a:pPr>
            <a:r>
              <a:t>Go to polygon code chunk</a:t>
            </a:r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Clusters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Clusters</a:t>
            </a:r>
          </a:p>
        </p:txBody>
      </p:sp>
      <p:sp>
        <p:nvSpPr>
          <p:cNvPr id="258" name="leaflet(quakes) %&gt;%…"/>
          <p:cNvSpPr txBox="1"/>
          <p:nvPr/>
        </p:nvSpPr>
        <p:spPr>
          <a:xfrm>
            <a:off x="3132235" y="4316905"/>
            <a:ext cx="9118601" cy="39782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lnSpc>
                <a:spcPts val="5300"/>
              </a:lnSpc>
              <a:defRPr sz="3300">
                <a:ln w="0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leaflet(quakes) %&gt;% </a:t>
            </a:r>
          </a:p>
          <a:p>
            <a:pPr algn="l" defTabSz="457200">
              <a:lnSpc>
                <a:spcPts val="5300"/>
              </a:lnSpc>
              <a:defRPr sz="3300">
                <a:ln w="0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addTiles() %&gt;% </a:t>
            </a:r>
          </a:p>
          <a:p>
            <a:pPr algn="l" defTabSz="457200">
              <a:lnSpc>
                <a:spcPts val="5300"/>
              </a:lnSpc>
              <a:defRPr sz="3300">
                <a:ln w="0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addMarkers(</a:t>
            </a:r>
          </a:p>
          <a:p>
            <a:pPr algn="l" defTabSz="457200">
              <a:lnSpc>
                <a:spcPts val="5300"/>
              </a:lnSpc>
              <a:defRPr sz="3300">
                <a:ln w="0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clusterOptions = markerClusterOptions()</a:t>
            </a:r>
          </a:p>
          <a:p>
            <a:pPr algn="l" defTabSz="457200">
              <a:lnSpc>
                <a:spcPts val="5300"/>
              </a:lnSpc>
              <a:defRPr sz="3300">
                <a:ln w="0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)</a:t>
            </a:r>
          </a:p>
        </p:txBody>
      </p:sp>
      <p:pic>
        <p:nvPicPr>
          <p:cNvPr id="259" name="Screen Shot 2019-09-24 at 10.23.23.png" descr="Screen Shot 2019-09-24 at 10.23.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0963" y="3909269"/>
            <a:ext cx="13146676" cy="47934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Why clusters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Why clusters?</a:t>
            </a:r>
          </a:p>
        </p:txBody>
      </p:sp>
      <p:sp>
        <p:nvSpPr>
          <p:cNvPr id="262" name="Sometimes there’s just a ton of data to show and trying to visualize them will bring any browser window it a crawl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Sometimes there’s just a ton of data to show and trying to visualize them will bring any browser window it a crawl.</a:t>
            </a:r>
          </a:p>
          <a:p>
            <a:r>
              <a:t>Example: </a:t>
            </a:r>
            <a:r>
              <a:rPr u="sng">
                <a:hlinkClick r:id="rId2"/>
              </a:rPr>
              <a:t>https://pittsburghpa.shinyapps.io/TreesNAt/</a:t>
            </a:r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65" name="font-awesome_4-6-3_users_256_0_d3d3d3_none.png" descr="font-awesome_4-6-3_users_256_0_d3d3d3_non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712" y="254000"/>
            <a:ext cx="3251201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66" name="exercis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exercise</a:t>
            </a:r>
          </a:p>
        </p:txBody>
      </p:sp>
      <p:sp>
        <p:nvSpPr>
          <p:cNvPr id="267" name="Go to leaflet_exercises.Rmd clusters code chunk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Go to leaflet_exercises.Rmd clusters code chunk </a:t>
            </a:r>
          </a:p>
          <a:p>
            <a:pPr lvl="1"/>
            <a:r>
              <a:t>Use 311 data to create a cluster map</a:t>
            </a:r>
          </a:p>
          <a:p>
            <a:pPr lvl="2"/>
            <a:r>
              <a:t>Create a factor palette</a:t>
            </a:r>
          </a:p>
          <a:p>
            <a:pPr lvl="3"/>
            <a:r>
              <a:t>Create a legend</a:t>
            </a:r>
          </a:p>
          <a:p>
            <a:pPr lvl="4"/>
            <a:r>
              <a:t>Make sure to include a basemap</a:t>
            </a:r>
          </a:p>
        </p:txBody>
      </p:sp>
      <p:sp>
        <p:nvSpPr>
          <p:cNvPr id="268" name="Hint: https://rstudio.github.io/leaflet/markers.html"/>
          <p:cNvSpPr txBox="1"/>
          <p:nvPr/>
        </p:nvSpPr>
        <p:spPr>
          <a:xfrm>
            <a:off x="6103894" y="12661900"/>
            <a:ext cx="12188913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Hint: </a:t>
            </a:r>
            <a:r>
              <a:rPr u="sng">
                <a:hlinkClick r:id="rId5"/>
              </a:rPr>
              <a:t>https://rstudio.github.io/leaflet/markers.html</a:t>
            </a:r>
          </a:p>
        </p:txBody>
      </p:sp>
      <p:pic>
        <p:nvPicPr>
          <p:cNvPr id="269" name="timer_5min.mov" descr="timer_5min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8812659" y="10435959"/>
            <a:ext cx="4445001" cy="1587501"/>
          </a:xfrm>
          <a:prstGeom prst="rect">
            <a:avLst/>
          </a:prstGeom>
          <a:ln w="25400">
            <a:solidFill>
              <a:srgbClr val="D3D3D3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3683" fill="hold"/>
                                        <p:tgtEl>
                                          <p:spTgt spid="26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69"/>
                </p:tgtEl>
              </p:cMediaNode>
            </p:video>
            <p:seq concurrent="1" prevAc="none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6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6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9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72" name="Solution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Solution</a:t>
            </a:r>
          </a:p>
        </p:txBody>
      </p:sp>
      <p:sp>
        <p:nvSpPr>
          <p:cNvPr id="273" name="Go to leaflet_exercises_solutions.Rmd"/>
          <p:cNvSpPr txBox="1">
            <a:spLocks noGrp="1"/>
          </p:cNvSpPr>
          <p:nvPr>
            <p:ph type="body" idx="21"/>
          </p:nvPr>
        </p:nvSpPr>
        <p:spPr>
          <a:xfrm>
            <a:off x="6286163" y="6229350"/>
            <a:ext cx="13199704" cy="1257300"/>
          </a:xfrm>
          <a:prstGeom prst="rect">
            <a:avLst/>
          </a:prstGeom>
        </p:spPr>
        <p:txBody>
          <a:bodyPr/>
          <a:lstStyle>
            <a:lvl1pPr marL="0" indent="0">
              <a:buClrTx/>
              <a:buSzTx/>
              <a:buNone/>
            </a:lvl1pPr>
          </a:lstStyle>
          <a:p>
            <a:r>
              <a:t>Go to leaflet_exercises_solutions.Rmd</a:t>
            </a:r>
          </a:p>
        </p:txBody>
      </p:sp>
      <p:pic>
        <p:nvPicPr>
          <p:cNvPr id="27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leaflet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algn="r" defTabSz="800735">
              <a:spcBef>
                <a:spcPts val="6300"/>
              </a:spcBef>
              <a:buSzTx/>
              <a:buNone/>
              <a:defRPr sz="20370">
                <a:solidFill>
                  <a:srgbClr val="FFFFFF"/>
                </a:solidFill>
              </a:defRPr>
            </a:pPr>
            <a:r>
              <a:t>leaflet</a:t>
            </a:r>
          </a:p>
          <a:p>
            <a:pPr marL="0" indent="0" algn="r" defTabSz="800735">
              <a:spcBef>
                <a:spcPts val="6300"/>
              </a:spcBef>
              <a:buSzTx/>
              <a:buNone/>
              <a:defRPr sz="20370">
                <a:solidFill>
                  <a:srgbClr val="DBDBDB"/>
                </a:solidFill>
              </a:defRPr>
            </a:pPr>
            <a:r>
              <a:t>.extras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Screen Shot 2014-07-09 at 9.47.41 AM (1).png" descr="Screen Shot 2014-07-09 at 9.47.41 AM (1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3597" y="-279400"/>
            <a:ext cx="17785803" cy="10178003"/>
          </a:xfrm>
          <a:prstGeom prst="rect">
            <a:avLst/>
          </a:prstGeom>
          <a:ln w="12700">
            <a:miter lim="400000"/>
          </a:ln>
        </p:spPr>
      </p:pic>
      <p:sp>
        <p:nvSpPr>
          <p:cNvPr id="173" name="Leaflet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dirty="0"/>
              <a:t>Leaflet</a:t>
            </a:r>
          </a:p>
        </p:txBody>
      </p:sp>
      <p:sp>
        <p:nvSpPr>
          <p:cNvPr id="174" name="For interactive maps"/>
          <p:cNvSpPr txBox="1">
            <a:spLocks noGrp="1"/>
          </p:cNvSpPr>
          <p:nvPr>
            <p:ph type="body" idx="22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For interactive maps</a:t>
            </a:r>
            <a:endParaRPr dirty="0"/>
          </a:p>
        </p:txBody>
      </p:sp>
      <p:sp>
        <p:nvSpPr>
          <p:cNvPr id="175" name="Shiny from"/>
          <p:cNvSpPr txBox="1"/>
          <p:nvPr/>
        </p:nvSpPr>
        <p:spPr>
          <a:xfrm>
            <a:off x="18180203" y="12385457"/>
            <a:ext cx="3224623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5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176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93725" y="12348527"/>
            <a:ext cx="2764118" cy="9398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885613660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Leaflet.extra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Leaflet.extras</a:t>
            </a:r>
          </a:p>
        </p:txBody>
      </p:sp>
      <p:sp>
        <p:nvSpPr>
          <p:cNvPr id="279" name="Adds some pretty nice functions to complement leaflet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36797" indent="-536797" defTabSz="726440">
              <a:spcBef>
                <a:spcPts val="5700"/>
              </a:spcBef>
              <a:defRPr sz="6160"/>
            </a:pPr>
            <a:r>
              <a:t>Adds some pretty nice functions to complement leaflet </a:t>
            </a:r>
          </a:p>
          <a:p>
            <a:pPr marL="1185005" lvl="1" indent="-536797" defTabSz="726440">
              <a:spcBef>
                <a:spcPts val="5700"/>
              </a:spcBef>
              <a:defRPr sz="6160"/>
            </a:pPr>
            <a:r>
              <a:t>Tile caching: </a:t>
            </a:r>
            <a:r>
              <a:rPr u="sng">
                <a:hlinkClick r:id="rId2"/>
              </a:rPr>
              <a:t>http://rpubs.com/bhaskarvk/TileLayer-Caching</a:t>
            </a:r>
            <a:r>
              <a:t> </a:t>
            </a:r>
          </a:p>
          <a:p>
            <a:pPr marL="1185005" lvl="1" indent="-536797" defTabSz="726440">
              <a:spcBef>
                <a:spcPts val="5700"/>
              </a:spcBef>
              <a:defRPr sz="6160"/>
            </a:pPr>
            <a:r>
              <a:t>weather icons: </a:t>
            </a:r>
            <a:r>
              <a:rPr u="sng">
                <a:hlinkClick r:id="rId3"/>
              </a:rPr>
              <a:t>http://rpubs.com/bhaskarvk/leaflet-weather</a:t>
            </a:r>
            <a:r>
              <a:t> </a:t>
            </a:r>
          </a:p>
          <a:p>
            <a:pPr marL="1185005" lvl="1" indent="-536797" defTabSz="726440">
              <a:spcBef>
                <a:spcPts val="5700"/>
              </a:spcBef>
              <a:defRPr sz="6160"/>
            </a:pPr>
            <a:r>
              <a:t>Pulse icons: </a:t>
            </a:r>
            <a:r>
              <a:rPr u="sng">
                <a:hlinkClick r:id="rId4"/>
              </a:rPr>
              <a:t>http://rpubs.com/bhaskarvk/leaflet-pulseIcon</a:t>
            </a:r>
            <a:r>
              <a:t> </a:t>
            </a:r>
          </a:p>
          <a:p>
            <a:pPr marL="1185005" lvl="1" indent="-536797" defTabSz="726440">
              <a:spcBef>
                <a:spcPts val="5700"/>
              </a:spcBef>
              <a:defRPr sz="6160"/>
            </a:pPr>
            <a:r>
              <a:t>and heat maps!</a:t>
            </a:r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leaflet(quakes) %&gt;%…"/>
          <p:cNvSpPr txBox="1"/>
          <p:nvPr/>
        </p:nvSpPr>
        <p:spPr>
          <a:xfrm>
            <a:off x="495812" y="891568"/>
            <a:ext cx="16893729" cy="4110485"/>
          </a:xfrm>
          <a:prstGeom prst="rect">
            <a:avLst/>
          </a:prstGeom>
          <a:solidFill>
            <a:srgbClr val="B4B4B4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leaflet(quakes) %&gt;% </a:t>
            </a:r>
          </a:p>
          <a:p>
            <a:pPr algn="l">
              <a:defRPr sz="4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addProviderTiles(providers$CartoDB.DarkMatter) %&gt;%</a:t>
            </a:r>
          </a:p>
          <a:p>
            <a:pPr algn="l">
              <a:defRPr sz="4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setView( 178, -20, 5 ) %&gt;%</a:t>
            </a:r>
          </a:p>
          <a:p>
            <a:pPr algn="l">
              <a:defRPr sz="4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addHeatmap(lng = ~long, lat = ~lat, intensity = ~mag,</a:t>
            </a:r>
          </a:p>
          <a:p>
            <a:pPr algn="l">
              <a:defRPr sz="4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         blur = 20, max = 0.05, radius = 15)</a:t>
            </a:r>
          </a:p>
        </p:txBody>
      </p:sp>
      <p:pic>
        <p:nvPicPr>
          <p:cNvPr id="282" name="Screen Shot 2019-09-24 at 10.28.10.png" descr="Screen Shot 2019-09-24 at 10.28.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56575" y="4544445"/>
            <a:ext cx="11869764" cy="84986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85" name="font-awesome_4-6-3_users_256_0_d3d3d3_none.png" descr="font-awesome_4-6-3_users_256_0_d3d3d3_non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712" y="254000"/>
            <a:ext cx="3251201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86" name="exercis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exercise</a:t>
            </a:r>
          </a:p>
        </p:txBody>
      </p:sp>
      <p:sp>
        <p:nvSpPr>
          <p:cNvPr id="287" name="Using the pothole data create a heat map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Using the pothole data create a heat map</a:t>
            </a:r>
          </a:p>
          <a:p>
            <a:pPr lvl="1"/>
            <a:r>
              <a:rPr dirty="0"/>
              <a:t>This won’t be very different from your cluster map from before.</a:t>
            </a:r>
          </a:p>
          <a:p>
            <a:pPr lvl="2"/>
            <a:r>
              <a:rPr dirty="0"/>
              <a:t>Play around with the arguments for heat maps and find </a:t>
            </a:r>
            <a:r>
              <a:rPr lang="en-US" dirty="0"/>
              <a:t>a </a:t>
            </a:r>
            <a:r>
              <a:rPr dirty="0"/>
              <a:t>radius that looks good.</a:t>
            </a:r>
          </a:p>
          <a:p>
            <a:r>
              <a:rPr dirty="0"/>
              <a:t>Compare </a:t>
            </a:r>
            <a:r>
              <a:t>your </a:t>
            </a:r>
            <a:r>
              <a:rPr lang="en-US"/>
              <a:t>outcome</a:t>
            </a:r>
            <a:r>
              <a:t> </a:t>
            </a:r>
            <a:r>
              <a:rPr dirty="0"/>
              <a:t>with your neighbor</a:t>
            </a:r>
          </a:p>
        </p:txBody>
      </p:sp>
      <p:pic>
        <p:nvPicPr>
          <p:cNvPr id="288" name="timer_5min.mov" descr="timer_5min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8812659" y="10435959"/>
            <a:ext cx="4445001" cy="1587501"/>
          </a:xfrm>
          <a:prstGeom prst="rect">
            <a:avLst/>
          </a:prstGeom>
          <a:ln w="25400">
            <a:solidFill>
              <a:srgbClr val="D3D3D3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3683" fill="hold"/>
                                        <p:tgtEl>
                                          <p:spTgt spid="2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88"/>
                </p:tgtEl>
              </p:cMediaNode>
            </p:video>
            <p:seq concurrent="1" prevAc="none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8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8"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Screen Shot 2014-07-09 at 9.47.41 AM (1).png" descr="Screen Shot 2014-07-09 at 9.47.41 AM (1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3597" y="-279400"/>
            <a:ext cx="17785803" cy="10178003"/>
          </a:xfrm>
          <a:prstGeom prst="rect">
            <a:avLst/>
          </a:prstGeom>
          <a:ln w="12700">
            <a:miter lim="400000"/>
          </a:ln>
        </p:spPr>
      </p:pic>
      <p:sp>
        <p:nvSpPr>
          <p:cNvPr id="197" name="Leafletproxy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Leafletproxy</a:t>
            </a:r>
          </a:p>
        </p:txBody>
      </p:sp>
      <p:sp>
        <p:nvSpPr>
          <p:cNvPr id="198" name="Rectangle"/>
          <p:cNvSpPr txBox="1">
            <a:spLocks noGrp="1"/>
          </p:cNvSpPr>
          <p:nvPr>
            <p:ph type="body" idx="22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9" name="Shiny from"/>
          <p:cNvSpPr txBox="1"/>
          <p:nvPr/>
        </p:nvSpPr>
        <p:spPr>
          <a:xfrm>
            <a:off x="18180203" y="12385457"/>
            <a:ext cx="3224623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5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200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93725" y="12348527"/>
            <a:ext cx="2764118" cy="939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Leaflet…"/>
          <p:cNvSpPr txBox="1">
            <a:spLocks noGrp="1"/>
          </p:cNvSpPr>
          <p:nvPr>
            <p:ph type="body" idx="21"/>
          </p:nvPr>
        </p:nvSpPr>
        <p:spPr>
          <a:xfrm>
            <a:off x="6426200" y="3127508"/>
            <a:ext cx="16684229" cy="7133368"/>
          </a:xfrm>
          <a:prstGeom prst="rect">
            <a:avLst/>
          </a:prstGeom>
        </p:spPr>
        <p:txBody>
          <a:bodyPr/>
          <a:lstStyle/>
          <a:p>
            <a:pPr marL="0" indent="0" algn="r" defTabSz="800735">
              <a:spcBef>
                <a:spcPts val="6300"/>
              </a:spcBef>
              <a:buSzTx/>
              <a:buNone/>
              <a:defRPr sz="20370">
                <a:solidFill>
                  <a:srgbClr val="FFFFFF"/>
                </a:solidFill>
              </a:defRPr>
            </a:pPr>
            <a:r>
              <a:t>Leaflet</a:t>
            </a:r>
          </a:p>
          <a:p>
            <a:pPr marL="0" indent="0" algn="r" defTabSz="800735">
              <a:spcBef>
                <a:spcPts val="6300"/>
              </a:spcBef>
              <a:buSzTx/>
              <a:buNone/>
              <a:defRPr sz="20370">
                <a:solidFill>
                  <a:srgbClr val="DBDBDB"/>
                </a:solidFill>
              </a:defRPr>
            </a:pPr>
            <a:r>
              <a:t>In Shiny</a:t>
            </a:r>
          </a:p>
        </p:txBody>
      </p:sp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Just like any other outpu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643889">
              <a:defRPr sz="11699"/>
            </a:lvl1pPr>
          </a:lstStyle>
          <a:p>
            <a:r>
              <a:t>Just like any other output</a:t>
            </a:r>
          </a:p>
        </p:txBody>
      </p:sp>
      <p:sp>
        <p:nvSpPr>
          <p:cNvPr id="207" name="You need a render function and a subsequent output in the UI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You need a render function and a subsequent output in the UI</a:t>
            </a:r>
          </a:p>
          <a:p>
            <a:r>
              <a:t>Reacts to reactive functions and inputs like any other plot</a:t>
            </a:r>
          </a:p>
          <a:p>
            <a:r>
              <a:t>However, it will take much longer to render than a typical ggplot2 graph.</a:t>
            </a:r>
          </a:p>
        </p:txBody>
      </p:sp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What we know about reactivity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>
            <a:lvl1pPr marL="0" indent="0" algn="r" defTabSz="759459">
              <a:spcBef>
                <a:spcPts val="5900"/>
              </a:spcBef>
              <a:buSzTx/>
              <a:buNone/>
              <a:defRPr sz="19320">
                <a:solidFill>
                  <a:srgbClr val="FFFFFF"/>
                </a:solidFill>
              </a:defRPr>
            </a:lvl1pPr>
          </a:lstStyle>
          <a:p>
            <a:r>
              <a:t>What we know about reactivity</a:t>
            </a:r>
          </a:p>
        </p:txBody>
      </p:sp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Use to execute actions based on changing reactive values and other reactive expressions.…"/>
          <p:cNvSpPr txBox="1">
            <a:spLocks noGrp="1"/>
          </p:cNvSpPr>
          <p:nvPr>
            <p:ph type="body" sz="half" idx="1"/>
          </p:nvPr>
        </p:nvSpPr>
        <p:spPr>
          <a:xfrm>
            <a:off x="666749" y="2310475"/>
            <a:ext cx="22740261" cy="5752276"/>
          </a:xfrm>
          <a:prstGeom prst="rect">
            <a:avLst/>
          </a:prstGeom>
        </p:spPr>
        <p:txBody>
          <a:bodyPr/>
          <a:lstStyle/>
          <a:p>
            <a:r>
              <a:t>Use to execute actions based on changing reactive values and other reactive expressions.</a:t>
            </a:r>
          </a:p>
          <a:p>
            <a:r>
              <a:t>Doesn't return a value. So performing side effects is usually the only reason you'd want to create one of these.</a:t>
            </a:r>
          </a:p>
          <a:p>
            <a:r>
              <a:t>Eagerly executed by Shiny.</a:t>
            </a:r>
          </a:p>
        </p:txBody>
      </p:sp>
      <p:sp>
        <p:nvSpPr>
          <p:cNvPr id="212" name="review: observers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review: observers</a:t>
            </a:r>
          </a:p>
        </p:txBody>
      </p:sp>
      <p:sp>
        <p:nvSpPr>
          <p:cNvPr id="213" name="Rectangle"/>
          <p:cNvSpPr/>
          <p:nvPr/>
        </p:nvSpPr>
        <p:spPr>
          <a:xfrm>
            <a:off x="1033450" y="7986550"/>
            <a:ext cx="22317100" cy="4276447"/>
          </a:xfrm>
          <a:prstGeom prst="rect">
            <a:avLst/>
          </a:prstGeom>
          <a:solidFill>
            <a:srgbClr val="EBEBEB"/>
          </a:solidFill>
          <a:ln w="25400">
            <a:solidFill>
              <a:srgbClr val="929292"/>
            </a:solidFill>
            <a:miter lim="400000"/>
          </a:ln>
          <a:effectLst>
            <a:outerShdw blurRad="101600" dist="51418" dir="5452524" rotWithShape="0">
              <a:srgbClr val="000000">
                <a:alpha val="55181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14" name="observe({…"/>
          <p:cNvSpPr txBox="1"/>
          <p:nvPr/>
        </p:nvSpPr>
        <p:spPr>
          <a:xfrm>
            <a:off x="1290677" y="8179589"/>
            <a:ext cx="21802646" cy="3890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observe({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print(paste("The value of x is", input$x))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})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endParaRPr/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## [1] The value of x is 10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## [1] The value of x is 16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## [1] The value of x is 9</a:t>
            </a:r>
          </a:p>
        </p:txBody>
      </p:sp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Observers in leafle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Observers in leaflet</a:t>
            </a:r>
          </a:p>
        </p:txBody>
      </p:sp>
      <p:sp>
        <p:nvSpPr>
          <p:cNvPr id="217" name="Observers in leaflet can do a number of thing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defTabSz="693419">
              <a:spcBef>
                <a:spcPts val="5400"/>
              </a:spcBef>
              <a:buClrTx/>
              <a:buSzTx/>
              <a:buNone/>
              <a:defRPr sz="5880"/>
            </a:pPr>
            <a:r>
              <a:t>Observers in leaflet can do a number of thing</a:t>
            </a:r>
          </a:p>
          <a:p>
            <a:pPr marL="1295495" lvl="1" indent="-676751" defTabSz="693419">
              <a:spcBef>
                <a:spcPts val="5400"/>
              </a:spcBef>
              <a:defRPr sz="5880"/>
            </a:pPr>
            <a:r>
              <a:t>Move the map (fitBounds, )</a:t>
            </a:r>
          </a:p>
          <a:p>
            <a:pPr marL="1295495" lvl="1" indent="-676751" defTabSz="693419">
              <a:spcBef>
                <a:spcPts val="5400"/>
              </a:spcBef>
              <a:defRPr sz="5880"/>
            </a:pPr>
            <a:r>
              <a:t>Remove specific markers/shapes/lines (removeShape…)</a:t>
            </a:r>
          </a:p>
          <a:p>
            <a:pPr marL="1295495" lvl="1" indent="-676751" defTabSz="693419">
              <a:spcBef>
                <a:spcPts val="5400"/>
              </a:spcBef>
              <a:defRPr sz="5880"/>
            </a:pPr>
            <a:r>
              <a:t>Remove entire groups</a:t>
            </a:r>
          </a:p>
          <a:p>
            <a:pPr marL="1295495" lvl="1" indent="-676751" defTabSz="693419">
              <a:spcBef>
                <a:spcPts val="5400"/>
              </a:spcBef>
              <a:defRPr sz="5880"/>
            </a:pPr>
            <a:r>
              <a:t>Change the basemap </a:t>
            </a:r>
          </a:p>
          <a:p>
            <a:pPr marL="1295495" lvl="1" indent="-676751" defTabSz="693419">
              <a:spcBef>
                <a:spcPts val="5400"/>
              </a:spcBef>
              <a:defRPr sz="5880"/>
            </a:pPr>
            <a:r>
              <a:t>And more!</a:t>
            </a:r>
          </a:p>
        </p:txBody>
      </p:sp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Leaflet prox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Leaflet proxy</a:t>
            </a:r>
          </a:p>
        </p:txBody>
      </p:sp>
      <p:sp>
        <p:nvSpPr>
          <p:cNvPr id="220" name="Inside an observer target the map with the leafletProxy() function…"/>
          <p:cNvSpPr txBox="1">
            <a:spLocks noGrp="1"/>
          </p:cNvSpPr>
          <p:nvPr>
            <p:ph type="body" sz="half" idx="1"/>
          </p:nvPr>
        </p:nvSpPr>
        <p:spPr>
          <a:xfrm>
            <a:off x="1488677" y="2310475"/>
            <a:ext cx="21406645" cy="6140498"/>
          </a:xfrm>
          <a:prstGeom prst="rect">
            <a:avLst/>
          </a:prstGeom>
        </p:spPr>
        <p:txBody>
          <a:bodyPr/>
          <a:lstStyle/>
          <a:p>
            <a:pPr marL="585597" indent="-585597" defTabSz="792479">
              <a:spcBef>
                <a:spcPts val="6200"/>
              </a:spcBef>
              <a:defRPr sz="6719"/>
            </a:pPr>
            <a:r>
              <a:t>Inside an observer target the map with the leafletProxy() function</a:t>
            </a:r>
          </a:p>
          <a:p>
            <a:pPr marL="585597" indent="-585597" defTabSz="792479">
              <a:spcBef>
                <a:spcPts val="6200"/>
              </a:spcBef>
              <a:defRPr sz="6719"/>
            </a:pPr>
            <a:r>
              <a:t>Clear the group before re-adding it</a:t>
            </a:r>
          </a:p>
          <a:p>
            <a:pPr marL="585597" indent="-585597" defTabSz="792479">
              <a:spcBef>
                <a:spcPts val="6200"/>
              </a:spcBef>
              <a:defRPr sz="6719"/>
            </a:pPr>
            <a:r>
              <a:t>Note: This doesn’t really work well with clusterOptions.</a:t>
            </a:r>
          </a:p>
        </p:txBody>
      </p:sp>
      <p:sp>
        <p:nvSpPr>
          <p:cNvPr id="221" name="leafletProxy(&quot;map&quot;) %&gt;% # this should be the main map id…"/>
          <p:cNvSpPr/>
          <p:nvPr/>
        </p:nvSpPr>
        <p:spPr>
          <a:xfrm>
            <a:off x="1324698" y="8388390"/>
            <a:ext cx="22317101" cy="4276447"/>
          </a:xfrm>
          <a:prstGeom prst="rect">
            <a:avLst/>
          </a:prstGeom>
          <a:solidFill>
            <a:srgbClr val="EBEBEB"/>
          </a:solidFill>
          <a:ln w="25400">
            <a:solidFill>
              <a:srgbClr val="929292"/>
            </a:solidFill>
            <a:miter lim="400000"/>
          </a:ln>
          <a:effectLst>
            <a:outerShdw blurRad="101600" dist="51418" dir="5452524" rotWithShape="0">
              <a:srgbClr val="000000">
                <a:alpha val="55181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l">
              <a:defRPr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leafletProxy("map") %&gt;% # this should be the main map id</a:t>
            </a:r>
          </a:p>
          <a:p>
            <a:pPr algn="l">
              <a:defRPr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clearGroup(“groupName”) %&gt;%</a:t>
            </a:r>
          </a:p>
          <a:p>
            <a:pPr algn="l">
              <a:defRPr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addMarkers(markersReactive(), group = “groupName" …)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Motivation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>
            <a:lvl1pPr marL="0" indent="0" algn="r">
              <a:buSzTx/>
              <a:buNone/>
              <a:defRPr sz="21000">
                <a:solidFill>
                  <a:srgbClr val="FFFFFF"/>
                </a:solidFill>
              </a:defRPr>
            </a:lvl1pPr>
          </a:lstStyle>
          <a:p>
            <a:r>
              <a:t>Motivation</a:t>
            </a:r>
          </a:p>
        </p:txBody>
      </p:sp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24" name="font-awesome_4-6-3_users_256_0_d3d3d3_none.png" descr="font-awesome_4-6-3_users_256_0_d3d3d3_non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712" y="254000"/>
            <a:ext cx="3251201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25" name="exercis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exercise</a:t>
            </a:r>
          </a:p>
        </p:txBody>
      </p:sp>
      <p:sp>
        <p:nvSpPr>
          <p:cNvPr id="226" name="Open /apps/green_inf.R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Open /apps/green_inf.R</a:t>
            </a:r>
          </a:p>
          <a:p>
            <a:pPr lvl="1"/>
            <a:r>
              <a:t>Right now this application re-runs the entire map every time a change is made to an input.</a:t>
            </a:r>
          </a:p>
          <a:p>
            <a:pPr lvl="1"/>
            <a:r>
              <a:t>Make a new observer expression that only edits the layer of green infrastructure projects, and does not reload the entire map itself.</a:t>
            </a:r>
          </a:p>
        </p:txBody>
      </p:sp>
      <p:pic>
        <p:nvPicPr>
          <p:cNvPr id="227" name="timer_10min.mov" descr="timer_10min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643665" y="10435607"/>
            <a:ext cx="5486401" cy="1676401"/>
          </a:xfrm>
          <a:prstGeom prst="rect">
            <a:avLst/>
          </a:prstGeom>
          <a:ln w="12700">
            <a:solidFill>
              <a:srgbClr val="929292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3533" fill="hold"/>
                                        <p:tgtEl>
                                          <p:spTgt spid="2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27"/>
                </p:tgtEl>
              </p:cMediaNode>
            </p:video>
            <p:seq concurrent="1" prevAc="none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2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7"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30" name="Solution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Solution</a:t>
            </a:r>
          </a:p>
        </p:txBody>
      </p:sp>
      <p:sp>
        <p:nvSpPr>
          <p:cNvPr id="231" name="apps/green_inf_proxy_01.R"/>
          <p:cNvSpPr txBox="1">
            <a:spLocks noGrp="1"/>
          </p:cNvSpPr>
          <p:nvPr>
            <p:ph type="body" idx="21"/>
          </p:nvPr>
        </p:nvSpPr>
        <p:spPr>
          <a:xfrm>
            <a:off x="7391950" y="6355886"/>
            <a:ext cx="9600100" cy="1004228"/>
          </a:xfrm>
          <a:prstGeom prst="rect">
            <a:avLst/>
          </a:prstGeom>
        </p:spPr>
        <p:txBody>
          <a:bodyPr/>
          <a:lstStyle>
            <a:lvl1pPr marL="0" indent="0" defTabSz="817244">
              <a:spcBef>
                <a:spcPts val="2900"/>
              </a:spcBef>
              <a:buClrTx/>
              <a:buSzTx/>
              <a:buNone/>
              <a:defRPr sz="495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apps/green_inf_proxy_01.R</a:t>
            </a:r>
          </a:p>
        </p:txBody>
      </p:sp>
      <p:pic>
        <p:nvPicPr>
          <p:cNvPr id="23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What about shapes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What about shapes?</a:t>
            </a:r>
          </a:p>
        </p:txBody>
      </p:sp>
      <p:sp>
        <p:nvSpPr>
          <p:cNvPr id="235" name="You can do this with shapes too!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You can do this with shapes too!</a:t>
            </a:r>
          </a:p>
          <a:p>
            <a:r>
              <a:t>It works the same way as points. This is also true for any other layer type, lines, heat maps etc.</a:t>
            </a:r>
          </a:p>
        </p:txBody>
      </p:sp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38" name="font-awesome_4-6-3_users_256_0_d3d3d3_none.png" descr="font-awesome_4-6-3_users_256_0_d3d3d3_non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712" y="254000"/>
            <a:ext cx="3251201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39" name="exercis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exercise</a:t>
            </a:r>
          </a:p>
        </p:txBody>
      </p:sp>
      <p:sp>
        <p:nvSpPr>
          <p:cNvPr id="240" name="Open /apps/green_inf_proxy_01.R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Open /apps/green_inf_proxy_01.R</a:t>
            </a:r>
          </a:p>
          <a:p>
            <a:pPr lvl="1"/>
            <a:r>
              <a:t>Add a new reactive expression that selects the polygon of the selected borough</a:t>
            </a:r>
          </a:p>
          <a:p>
            <a:pPr lvl="1"/>
            <a:r>
              <a:t>Add a new observer that adds the selected borough to the map as well.</a:t>
            </a:r>
          </a:p>
        </p:txBody>
      </p:sp>
      <p:pic>
        <p:nvPicPr>
          <p:cNvPr id="241" name="timer_10min.mov" descr="timer_10min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643665" y="10435607"/>
            <a:ext cx="5486401" cy="1676401"/>
          </a:xfrm>
          <a:prstGeom prst="rect">
            <a:avLst/>
          </a:prstGeom>
          <a:ln w="12700">
            <a:solidFill>
              <a:srgbClr val="929292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3533" fill="hold"/>
                                        <p:tgtEl>
                                          <p:spTgt spid="24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41"/>
                </p:tgtEl>
              </p:cMediaNode>
            </p:video>
            <p:seq concurrent="1" prevAc="none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4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4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1"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44" name="Solution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Solution</a:t>
            </a:r>
          </a:p>
        </p:txBody>
      </p:sp>
      <p:sp>
        <p:nvSpPr>
          <p:cNvPr id="245" name="apps/green_inf_proxy_02.R"/>
          <p:cNvSpPr txBox="1">
            <a:spLocks noGrp="1"/>
          </p:cNvSpPr>
          <p:nvPr>
            <p:ph type="body" idx="21"/>
          </p:nvPr>
        </p:nvSpPr>
        <p:spPr>
          <a:xfrm>
            <a:off x="7391950" y="6355886"/>
            <a:ext cx="9600100" cy="1004228"/>
          </a:xfrm>
          <a:prstGeom prst="rect">
            <a:avLst/>
          </a:prstGeom>
        </p:spPr>
        <p:txBody>
          <a:bodyPr/>
          <a:lstStyle>
            <a:lvl1pPr marL="0" indent="0" defTabSz="817244">
              <a:spcBef>
                <a:spcPts val="2900"/>
              </a:spcBef>
              <a:buClrTx/>
              <a:buSzTx/>
              <a:buNone/>
              <a:defRPr sz="495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apps/green_inf_proxy_02.R</a:t>
            </a:r>
          </a:p>
        </p:txBody>
      </p:sp>
      <p:pic>
        <p:nvPicPr>
          <p:cNvPr id="24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Inputs and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algn="r" defTabSz="800735">
              <a:spcBef>
                <a:spcPts val="6300"/>
              </a:spcBef>
              <a:buSzTx/>
              <a:buNone/>
              <a:defRPr sz="20370">
                <a:solidFill>
                  <a:srgbClr val="FFFFFF"/>
                </a:solidFill>
              </a:defRPr>
            </a:pPr>
            <a:r>
              <a:t>Inputs and</a:t>
            </a:r>
          </a:p>
          <a:p>
            <a:pPr marL="0" indent="0" algn="r" defTabSz="800735">
              <a:spcBef>
                <a:spcPts val="6300"/>
              </a:spcBef>
              <a:buSzTx/>
              <a:buNone/>
              <a:defRPr sz="20370">
                <a:solidFill>
                  <a:srgbClr val="DBDBDB"/>
                </a:solidFill>
              </a:defRPr>
            </a:pPr>
            <a:r>
              <a:t>Events</a:t>
            </a:r>
          </a:p>
        </p:txBody>
      </p:sp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Uses for inpu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Uses for inputs</a:t>
            </a:r>
          </a:p>
        </p:txBody>
      </p:sp>
      <p:sp>
        <p:nvSpPr>
          <p:cNvPr id="251" name="Sometimes you might need to have things happen based off of user inputs or map bounds…"/>
          <p:cNvSpPr txBox="1">
            <a:spLocks noGrp="1"/>
          </p:cNvSpPr>
          <p:nvPr>
            <p:ph type="body" sz="half" idx="1"/>
          </p:nvPr>
        </p:nvSpPr>
        <p:spPr>
          <a:xfrm>
            <a:off x="1488677" y="2310475"/>
            <a:ext cx="12832502" cy="9090150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542897" indent="-542897" defTabSz="734694">
              <a:spcBef>
                <a:spcPts val="5700"/>
              </a:spcBef>
              <a:defRPr sz="6230"/>
            </a:pPr>
            <a:r>
              <a:t>Sometimes you might need to have things happen based off of user inputs or map bounds</a:t>
            </a:r>
          </a:p>
          <a:p>
            <a:pPr marL="1198471" lvl="1" indent="-542897" defTabSz="734694">
              <a:spcBef>
                <a:spcPts val="5700"/>
              </a:spcBef>
              <a:defRPr sz="6230"/>
            </a:pPr>
            <a:r>
              <a:t>Charts showing information based off of what is within the map bounds</a:t>
            </a:r>
          </a:p>
          <a:p>
            <a:pPr marL="1198471" lvl="1" indent="-542897" defTabSz="734694">
              <a:spcBef>
                <a:spcPts val="5700"/>
              </a:spcBef>
              <a:defRPr sz="6230"/>
            </a:pPr>
            <a:r>
              <a:t>Showing details/plots of a selected item</a:t>
            </a:r>
          </a:p>
        </p:txBody>
      </p:sp>
      <p:pic>
        <p:nvPicPr>
          <p:cNvPr id="252" name="Screen Shot 2019-09-27 at 17.04.08.png" descr="Screen Shot 2019-09-27 at 17.04.0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78381" y="3460156"/>
            <a:ext cx="8193332" cy="7087725"/>
          </a:xfrm>
          <a:prstGeom prst="rect">
            <a:avLst/>
          </a:prstGeom>
          <a:ln w="12700">
            <a:miter lim="400000"/>
          </a:ln>
        </p:spPr>
      </p:pic>
      <p:sp>
        <p:nvSpPr>
          <p:cNvPr id="253" name="leaflet.pdf cheatsheet"/>
          <p:cNvSpPr txBox="1"/>
          <p:nvPr/>
        </p:nvSpPr>
        <p:spPr>
          <a:xfrm>
            <a:off x="15927502" y="10867494"/>
            <a:ext cx="5376305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leaflet.pdf cheatsheet</a:t>
            </a:r>
          </a:p>
        </p:txBody>
      </p:sp>
    </p:spTree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Inputs generated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Inputs generated</a:t>
            </a:r>
          </a:p>
        </p:txBody>
      </p:sp>
      <p:sp>
        <p:nvSpPr>
          <p:cNvPr id="256" name="In all of these examples “leaflet” is whatever you called your (ie: output$leaflet). These are the kinds of things you may want to hide from your bookmarking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numCol="2">
            <a:noAutofit/>
          </a:bodyPr>
          <a:lstStyle/>
          <a:p>
            <a:pPr defTabSz="402336">
              <a:lnSpc>
                <a:spcPts val="7100"/>
              </a:lnSpc>
              <a:spcBef>
                <a:spcPts val="200"/>
              </a:spcBef>
              <a:defRPr sz="5104">
                <a:solidFill>
                  <a:srgbClr val="191B0E"/>
                </a:solidFill>
              </a:defRPr>
            </a:pPr>
            <a:r>
              <a:rPr sz="3600" dirty="0"/>
              <a:t>In all of these examples “leaflet” is whatever you called your (</a:t>
            </a:r>
            <a:r>
              <a:rPr sz="3600" dirty="0" err="1"/>
              <a:t>ie</a:t>
            </a:r>
            <a:r>
              <a:rPr sz="3600" dirty="0"/>
              <a:t>: </a:t>
            </a:r>
            <a:r>
              <a:rPr sz="3600" dirty="0" err="1"/>
              <a:t>output$leaflet</a:t>
            </a:r>
            <a:r>
              <a:rPr sz="3600" dirty="0"/>
              <a:t>). These are the kinds of things you may want to hide from your bookmarking.</a:t>
            </a:r>
          </a:p>
          <a:p>
            <a:pPr defTabSz="402336">
              <a:lnSpc>
                <a:spcPts val="7100"/>
              </a:lnSpc>
              <a:spcBef>
                <a:spcPts val="200"/>
              </a:spcBef>
              <a:defRPr sz="5104">
                <a:solidFill>
                  <a:srgbClr val="191B0E"/>
                </a:solidFill>
              </a:defRPr>
            </a:pPr>
            <a:endParaRPr sz="3600" dirty="0"/>
          </a:p>
          <a:p>
            <a:pPr marL="270090" indent="-270090" defTabSz="402336">
              <a:lnSpc>
                <a:spcPts val="7100"/>
              </a:lnSpc>
              <a:spcBef>
                <a:spcPts val="0"/>
              </a:spcBef>
              <a:buClr>
                <a:srgbClr val="447FB5"/>
              </a:buClr>
              <a:buSzPct val="82000"/>
              <a:buChar char="‣"/>
              <a:defRPr sz="5104">
                <a:solidFill>
                  <a:srgbClr val="191B0E"/>
                </a:solidFill>
              </a:defRPr>
            </a:pPr>
            <a:r>
              <a:rPr sz="3600" dirty="0" err="1"/>
              <a:t>input$leaflet_center</a:t>
            </a:r>
            <a:endParaRPr sz="3600" dirty="0"/>
          </a:p>
          <a:p>
            <a:pPr marL="918298" lvl="1" indent="-270090" defTabSz="402336">
              <a:lnSpc>
                <a:spcPts val="7100"/>
              </a:lnSpc>
              <a:spcBef>
                <a:spcPts val="0"/>
              </a:spcBef>
              <a:buClr>
                <a:srgbClr val="447FB5"/>
              </a:buClr>
              <a:buSzPct val="82000"/>
              <a:buChar char="‣"/>
              <a:defRPr sz="5104">
                <a:solidFill>
                  <a:srgbClr val="191B0E"/>
                </a:solidFill>
              </a:defRPr>
            </a:pPr>
            <a:r>
              <a:rPr sz="3600" dirty="0"/>
              <a:t>$</a:t>
            </a:r>
            <a:r>
              <a:rPr sz="3600" dirty="0" err="1"/>
              <a:t>lat</a:t>
            </a:r>
            <a:r>
              <a:rPr sz="3600" dirty="0"/>
              <a:t>, $</a:t>
            </a:r>
            <a:r>
              <a:rPr sz="3600" dirty="0" err="1"/>
              <a:t>lng</a:t>
            </a:r>
            <a:endParaRPr sz="3600" dirty="0"/>
          </a:p>
          <a:p>
            <a:pPr marL="270090" indent="-270090" defTabSz="402336">
              <a:lnSpc>
                <a:spcPts val="7100"/>
              </a:lnSpc>
              <a:spcBef>
                <a:spcPts val="0"/>
              </a:spcBef>
              <a:buClr>
                <a:srgbClr val="447FB5"/>
              </a:buClr>
              <a:buSzPct val="82000"/>
              <a:buChar char="‣"/>
              <a:defRPr sz="5104">
                <a:solidFill>
                  <a:srgbClr val="191B0E"/>
                </a:solidFill>
              </a:defRPr>
            </a:pPr>
            <a:r>
              <a:rPr sz="3600" dirty="0" err="1"/>
              <a:t>input$leaflet_zoom</a:t>
            </a:r>
            <a:endParaRPr sz="3600" dirty="0"/>
          </a:p>
          <a:p>
            <a:pPr marL="270090" indent="-270090" defTabSz="402336">
              <a:lnSpc>
                <a:spcPts val="7100"/>
              </a:lnSpc>
              <a:spcBef>
                <a:spcPts val="0"/>
              </a:spcBef>
              <a:buClr>
                <a:srgbClr val="447FB5"/>
              </a:buClr>
              <a:buSzPct val="82000"/>
              <a:buChar char="‣"/>
              <a:defRPr sz="5104">
                <a:solidFill>
                  <a:srgbClr val="191B0E"/>
                </a:solidFill>
              </a:defRPr>
            </a:pPr>
            <a:r>
              <a:rPr sz="3600" dirty="0" err="1"/>
              <a:t>input$leaflet_bounds</a:t>
            </a:r>
            <a:endParaRPr lang="en-US" sz="3600" dirty="0"/>
          </a:p>
          <a:p>
            <a:pPr marL="918298" lvl="1" indent="-270090" defTabSz="402336">
              <a:lnSpc>
                <a:spcPts val="7100"/>
              </a:lnSpc>
              <a:spcBef>
                <a:spcPts val="0"/>
              </a:spcBef>
              <a:buClr>
                <a:srgbClr val="447FB5"/>
              </a:buClr>
              <a:buSzPct val="82000"/>
              <a:buChar char="‣"/>
              <a:defRPr sz="5104">
                <a:solidFill>
                  <a:srgbClr val="191B0E"/>
                </a:solidFill>
              </a:defRPr>
            </a:pPr>
            <a:r>
              <a:rPr sz="3600" dirty="0"/>
              <a:t>$north, $east, $south, $west</a:t>
            </a:r>
          </a:p>
          <a:p>
            <a:pPr marL="270090" indent="-270090" defTabSz="402336">
              <a:lnSpc>
                <a:spcPts val="7100"/>
              </a:lnSpc>
              <a:spcBef>
                <a:spcPts val="0"/>
              </a:spcBef>
              <a:buClr>
                <a:srgbClr val="447FB5"/>
              </a:buClr>
              <a:buSzPct val="82000"/>
              <a:buChar char="‣"/>
              <a:defRPr sz="5104">
                <a:solidFill>
                  <a:srgbClr val="191B0E"/>
                </a:solidFill>
              </a:defRPr>
            </a:pPr>
            <a:r>
              <a:rPr sz="3600" dirty="0" err="1"/>
              <a:t>input$leaflet_marker_mouseout</a:t>
            </a:r>
            <a:r>
              <a:rPr sz="3600" dirty="0"/>
              <a:t>$ </a:t>
            </a:r>
          </a:p>
          <a:p>
            <a:pPr marL="918298" lvl="1" indent="-270090" defTabSz="402336">
              <a:lnSpc>
                <a:spcPts val="7100"/>
              </a:lnSpc>
              <a:spcBef>
                <a:spcPts val="0"/>
              </a:spcBef>
              <a:buClr>
                <a:srgbClr val="447FB5"/>
              </a:buClr>
              <a:buSzPct val="82000"/>
              <a:buChar char="‣"/>
              <a:defRPr sz="5104">
                <a:solidFill>
                  <a:srgbClr val="191B0E"/>
                </a:solidFill>
              </a:defRPr>
            </a:pPr>
            <a:r>
              <a:rPr sz="3600" dirty="0"/>
              <a:t>$id, $group, $</a:t>
            </a:r>
            <a:r>
              <a:rPr sz="3600" dirty="0" err="1"/>
              <a:t>lat</a:t>
            </a:r>
            <a:r>
              <a:rPr sz="3600" dirty="0"/>
              <a:t>, $</a:t>
            </a:r>
            <a:r>
              <a:rPr sz="3600" dirty="0" err="1"/>
              <a:t>lng</a:t>
            </a:r>
            <a:endParaRPr sz="3600" dirty="0"/>
          </a:p>
          <a:p>
            <a:pPr marL="270090" indent="-270090" defTabSz="402336">
              <a:lnSpc>
                <a:spcPts val="7100"/>
              </a:lnSpc>
              <a:spcBef>
                <a:spcPts val="0"/>
              </a:spcBef>
              <a:buClr>
                <a:srgbClr val="447FB5"/>
              </a:buClr>
              <a:buSzPct val="82000"/>
              <a:buChar char="‣"/>
              <a:defRPr sz="5104">
                <a:solidFill>
                  <a:srgbClr val="191B0E"/>
                </a:solidFill>
              </a:defRPr>
            </a:pPr>
            <a:r>
              <a:rPr sz="3600" dirty="0" err="1"/>
              <a:t>input$leaflet_marker_click</a:t>
            </a:r>
            <a:r>
              <a:rPr sz="3600" dirty="0"/>
              <a:t>$ </a:t>
            </a:r>
          </a:p>
          <a:p>
            <a:pPr marL="918298" lvl="1" indent="-270090" defTabSz="402336">
              <a:lnSpc>
                <a:spcPts val="7100"/>
              </a:lnSpc>
              <a:spcBef>
                <a:spcPts val="0"/>
              </a:spcBef>
              <a:buClr>
                <a:srgbClr val="447FB5"/>
              </a:buClr>
              <a:buSzPct val="82000"/>
              <a:buChar char="‣"/>
              <a:defRPr sz="5104">
                <a:solidFill>
                  <a:srgbClr val="191B0E"/>
                </a:solidFill>
              </a:defRPr>
            </a:pPr>
            <a:r>
              <a:rPr sz="3600" dirty="0"/>
              <a:t>$id, $group, $</a:t>
            </a:r>
            <a:r>
              <a:rPr sz="3600" dirty="0" err="1"/>
              <a:t>lat</a:t>
            </a:r>
            <a:r>
              <a:rPr sz="3600" dirty="0"/>
              <a:t>, $</a:t>
            </a:r>
            <a:r>
              <a:rPr sz="3600" dirty="0" err="1"/>
              <a:t>lng</a:t>
            </a:r>
            <a:endParaRPr sz="3600" dirty="0"/>
          </a:p>
          <a:p>
            <a:pPr marL="270090" indent="-270090" defTabSz="402336">
              <a:lnSpc>
                <a:spcPts val="7100"/>
              </a:lnSpc>
              <a:spcBef>
                <a:spcPts val="0"/>
              </a:spcBef>
              <a:buClr>
                <a:srgbClr val="447FB5"/>
              </a:buClr>
              <a:buSzPct val="82000"/>
              <a:buChar char="‣"/>
              <a:defRPr sz="5104">
                <a:solidFill>
                  <a:srgbClr val="191B0E"/>
                </a:solidFill>
              </a:defRPr>
            </a:pPr>
            <a:r>
              <a:rPr sz="3600" dirty="0" err="1"/>
              <a:t>input$leaflet_groups</a:t>
            </a:r>
            <a:r>
              <a:rPr sz="3600" dirty="0"/>
              <a:t> (list of active group names)</a:t>
            </a:r>
          </a:p>
        </p:txBody>
      </p:sp>
    </p:spTree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59" name="demo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demo</a:t>
            </a:r>
          </a:p>
        </p:txBody>
      </p:sp>
      <p:pic>
        <p:nvPicPr>
          <p:cNvPr id="26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61" name="http://shiny.rstudio.com/gallery/superzip-example.html"/>
          <p:cNvSpPr txBox="1">
            <a:spLocks noGrp="1"/>
          </p:cNvSpPr>
          <p:nvPr>
            <p:ph type="body" idx="21"/>
          </p:nvPr>
        </p:nvSpPr>
        <p:spPr>
          <a:xfrm>
            <a:off x="2463496" y="6432069"/>
            <a:ext cx="19457008" cy="851862"/>
          </a:xfrm>
          <a:prstGeom prst="rect">
            <a:avLst/>
          </a:prstGeom>
        </p:spPr>
        <p:txBody>
          <a:bodyPr/>
          <a:lstStyle>
            <a:lvl1pPr>
              <a:defRPr sz="4700" u="sng">
                <a:hlinkClick r:id="" action="ppaction://noaction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http://shiny.rstudio.com/gallery/superzip-example.html</a:t>
            </a:r>
          </a:p>
        </p:txBody>
      </p:sp>
    </p:spTree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Using prox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Using proxy</a:t>
            </a:r>
          </a:p>
        </p:txBody>
      </p:sp>
      <p:sp>
        <p:nvSpPr>
          <p:cNvPr id="264" name="Unlike ggplot2 compute time for a leaflet map is time consuming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48997" indent="-548997" defTabSz="742950">
              <a:spcBef>
                <a:spcPts val="5800"/>
              </a:spcBef>
              <a:defRPr sz="6300"/>
            </a:pPr>
            <a:r>
              <a:t>Unlike ggplot2 compute time for a leaflet map is time consuming.</a:t>
            </a:r>
          </a:p>
          <a:p>
            <a:pPr marL="548997" indent="-548997" defTabSz="742950">
              <a:spcBef>
                <a:spcPts val="5800"/>
              </a:spcBef>
              <a:defRPr sz="6300"/>
            </a:pPr>
            <a:r>
              <a:t>The leafletProxy function and observers allow us to only change the parts of the map that are necessary</a:t>
            </a:r>
          </a:p>
          <a:p>
            <a:pPr marL="1211937" lvl="1" indent="-548997" defTabSz="742950">
              <a:spcBef>
                <a:spcPts val="5800"/>
              </a:spcBef>
              <a:defRPr sz="6300"/>
            </a:pPr>
            <a:r>
              <a:t>This saves computing power and speeds up rendering</a:t>
            </a:r>
          </a:p>
          <a:p>
            <a:pPr marL="1211937" lvl="1" indent="-548997" defTabSz="742950">
              <a:spcBef>
                <a:spcPts val="5800"/>
              </a:spcBef>
              <a:defRPr sz="6300"/>
            </a:pPr>
            <a:r>
              <a:t>It also keeps the user from having to deal with a resetting map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Snow-cholera-map.jpg" descr="Snow-cholera-ma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6959" y="1339850"/>
            <a:ext cx="11290301" cy="110363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85" name="Group"/>
          <p:cNvGrpSpPr/>
          <p:nvPr/>
        </p:nvGrpSpPr>
        <p:grpSpPr>
          <a:xfrm>
            <a:off x="12991918" y="5789513"/>
            <a:ext cx="9855564" cy="2136974"/>
            <a:chOff x="0" y="0"/>
            <a:chExt cx="9855562" cy="2136973"/>
          </a:xfrm>
        </p:grpSpPr>
        <p:sp>
          <p:nvSpPr>
            <p:cNvPr id="183" name="Map of the 1854 Cholera outbreak - John Snow"/>
            <p:cNvSpPr/>
            <p:nvPr/>
          </p:nvSpPr>
          <p:spPr>
            <a:xfrm>
              <a:off x="3070466" y="0"/>
              <a:ext cx="6785097" cy="2136974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5493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4500">
                  <a:solidFill>
                    <a:srgbClr val="005493"/>
                  </a:solidFill>
                </a:defRPr>
              </a:lvl1pPr>
            </a:lstStyle>
            <a:p>
              <a:r>
                <a:t>Map of the 1854 Cholera outbreak - John Snow</a:t>
              </a:r>
            </a:p>
          </p:txBody>
        </p:sp>
        <p:sp>
          <p:nvSpPr>
            <p:cNvPr id="184" name="Triangle"/>
            <p:cNvSpPr/>
            <p:nvPr/>
          </p:nvSpPr>
          <p:spPr>
            <a:xfrm rot="16200000">
              <a:off x="465886" y="-458941"/>
              <a:ext cx="2130029" cy="3061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005493">
                <a:alpha val="5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10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5" grpId="0" animBg="1" advAuto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67" name="font-awesome_4-6-3_users_256_0_d3d3d3_none.png" descr="font-awesome_4-6-3_users_256_0_d3d3d3_non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712" y="254000"/>
            <a:ext cx="3251201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68" name="exercis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exercise</a:t>
            </a:r>
          </a:p>
        </p:txBody>
      </p:sp>
      <p:sp>
        <p:nvSpPr>
          <p:cNvPr id="269" name="Open apps/green_inf_proxy_02.R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Open apps/green_inf_proxy_02.R</a:t>
            </a:r>
          </a:p>
          <a:p>
            <a:pPr lvl="1"/>
            <a:r>
              <a:t>Let’s create a UI element that shows the user the number of projects they are viewing.</a:t>
            </a:r>
          </a:p>
          <a:p>
            <a:pPr lvl="2"/>
            <a:r>
              <a:t>Hint: Check the code from </a:t>
            </a:r>
            <a:r>
              <a:rPr u="sng">
                <a:hlinkClick r:id="rId5"/>
              </a:rPr>
              <a:t>superzip</a:t>
            </a:r>
            <a:r>
              <a:t> and see how they used the bounds input</a:t>
            </a:r>
          </a:p>
          <a:p>
            <a:pPr lvl="2"/>
            <a:r>
              <a:t>Note: I added some lines to this app that creates the coordinates as variables in the @data frame.</a:t>
            </a:r>
          </a:p>
        </p:txBody>
      </p:sp>
      <p:pic>
        <p:nvPicPr>
          <p:cNvPr id="270" name="timer_10min.mov" descr="timer_10min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7643665" y="10435607"/>
            <a:ext cx="5486401" cy="1676401"/>
          </a:xfrm>
          <a:prstGeom prst="rect">
            <a:avLst/>
          </a:prstGeom>
          <a:ln w="12700">
            <a:solidFill>
              <a:srgbClr val="929292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3533" fill="hold"/>
                                        <p:tgtEl>
                                          <p:spTgt spid="27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70"/>
                </p:tgtEl>
              </p:cMediaNode>
            </p:video>
            <p:seq concurrent="1" prevAc="none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7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7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70"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73" name="Solution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Solution</a:t>
            </a:r>
          </a:p>
        </p:txBody>
      </p:sp>
      <p:sp>
        <p:nvSpPr>
          <p:cNvPr id="274" name="apps/green_inf_proxy_03.R"/>
          <p:cNvSpPr txBox="1">
            <a:spLocks noGrp="1"/>
          </p:cNvSpPr>
          <p:nvPr>
            <p:ph type="body" idx="21"/>
          </p:nvPr>
        </p:nvSpPr>
        <p:spPr>
          <a:xfrm>
            <a:off x="7391950" y="6355886"/>
            <a:ext cx="9600100" cy="1004228"/>
          </a:xfrm>
          <a:prstGeom prst="rect">
            <a:avLst/>
          </a:prstGeom>
        </p:spPr>
        <p:txBody>
          <a:bodyPr/>
          <a:lstStyle>
            <a:lvl1pPr marL="0" indent="0" defTabSz="817244">
              <a:spcBef>
                <a:spcPts val="2900"/>
              </a:spcBef>
              <a:buClrTx/>
              <a:buSzTx/>
              <a:buNone/>
              <a:defRPr sz="495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apps/green_inf_proxy_03.R</a:t>
            </a:r>
          </a:p>
        </p:txBody>
      </p:sp>
      <p:pic>
        <p:nvPicPr>
          <p:cNvPr id="275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Like an R environment object (or what other languages call a hash table or dictionary), but reactiv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Like an R environment object (or what other languages call a hash table or dictionary), but reactive</a:t>
            </a:r>
          </a:p>
          <a:p>
            <a:r>
              <a:t>Like the </a:t>
            </a:r>
            <a:r>
              <a:rPr>
                <a:latin typeface="Consolas"/>
                <a:ea typeface="Consolas"/>
                <a:cs typeface="Consolas"/>
                <a:sym typeface="Consolas"/>
              </a:rPr>
              <a:t>input</a:t>
            </a:r>
            <a:r>
              <a:t> object, but not read-only</a:t>
            </a:r>
          </a:p>
        </p:txBody>
      </p:sp>
      <p:sp>
        <p:nvSpPr>
          <p:cNvPr id="278" name="Reactive Values review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Reactive Values review</a:t>
            </a:r>
          </a:p>
        </p:txBody>
      </p:sp>
      <p:sp>
        <p:nvSpPr>
          <p:cNvPr id="279" name="Rectangle"/>
          <p:cNvSpPr/>
          <p:nvPr/>
        </p:nvSpPr>
        <p:spPr>
          <a:xfrm>
            <a:off x="1033450" y="6163862"/>
            <a:ext cx="22317101" cy="2607476"/>
          </a:xfrm>
          <a:prstGeom prst="rect">
            <a:avLst/>
          </a:prstGeom>
          <a:solidFill>
            <a:srgbClr val="EBEBEB"/>
          </a:solidFill>
          <a:ln w="25400">
            <a:solidFill>
              <a:srgbClr val="929292"/>
            </a:solidFill>
            <a:miter lim="400000"/>
          </a:ln>
          <a:effectLst>
            <a:outerShdw blurRad="101600" dist="51418" dir="5452524" rotWithShape="0">
              <a:srgbClr val="000000">
                <a:alpha val="55181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80" name="rv &lt;- reactiveValues(x = 10)…"/>
          <p:cNvSpPr txBox="1"/>
          <p:nvPr/>
        </p:nvSpPr>
        <p:spPr>
          <a:xfrm>
            <a:off x="1198577" y="6250085"/>
            <a:ext cx="21986846" cy="23398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defRPr sz="4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rv &lt;- reactiveValues(x = 10)</a:t>
            </a:r>
          </a:p>
          <a:p>
            <a:pPr algn="l">
              <a:defRPr sz="4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rv$x &lt;- 20</a:t>
            </a:r>
          </a:p>
          <a:p>
            <a:pPr algn="l">
              <a:defRPr sz="4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rv$y &lt;- mtcars</a:t>
            </a:r>
          </a:p>
        </p:txBody>
      </p:sp>
    </p:spTree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Reading a value from a reactiveValues object is a reactive operation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 lnSpcReduction="10000"/>
          </a:bodyPr>
          <a:lstStyle/>
          <a:p>
            <a:r>
              <a:t>Reading a value from a </a:t>
            </a:r>
            <a:r>
              <a:rPr>
                <a:latin typeface="Consolas"/>
                <a:ea typeface="Consolas"/>
                <a:cs typeface="Consolas"/>
                <a:sym typeface="Consolas"/>
              </a:rPr>
              <a:t>reactiveValues</a:t>
            </a:r>
            <a:r>
              <a:t> object is a reactive operation.</a:t>
            </a:r>
          </a:p>
          <a:p>
            <a:pPr lvl="1"/>
            <a:r>
              <a:t>The act of reading it means the current reactive conductor or endpoint will be notified the next time the value changes.</a:t>
            </a:r>
          </a:p>
          <a:p>
            <a:pPr marL="690562" indent="-690562"/>
            <a:r>
              <a:t>Maybe surprisingly, setting/updating a value on a </a:t>
            </a:r>
            <a:r>
              <a:rPr>
                <a:latin typeface="Consolas"/>
                <a:ea typeface="Consolas"/>
                <a:cs typeface="Consolas"/>
                <a:sym typeface="Consolas"/>
              </a:rPr>
              <a:t>reactiveValues</a:t>
            </a:r>
            <a:r>
              <a:t> object is </a:t>
            </a:r>
            <a:r>
              <a:rPr i="1"/>
              <a:t>not</a:t>
            </a:r>
            <a:r>
              <a:t> in itself a reactive operation, meaning no relationship is established between the current reactive conductor or endpoint (if any!) and the </a:t>
            </a:r>
            <a:r>
              <a:rPr>
                <a:latin typeface="Consolas"/>
                <a:ea typeface="Consolas"/>
                <a:cs typeface="Consolas"/>
                <a:sym typeface="Consolas"/>
              </a:rPr>
              <a:t>reactiveValues</a:t>
            </a:r>
            <a:r>
              <a:t> object.</a:t>
            </a:r>
          </a:p>
        </p:txBody>
      </p:sp>
      <p:sp>
        <p:nvSpPr>
          <p:cNvPr id="283" name="Reactive Values Review cont.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>
            <a:normAutofit fontScale="92500"/>
          </a:bodyPr>
          <a:lstStyle>
            <a:lvl1pPr defTabSz="594360">
              <a:defRPr sz="10800"/>
            </a:lvl1pPr>
          </a:lstStyle>
          <a:p>
            <a:r>
              <a:t>Reactive Values Review cont.</a:t>
            </a:r>
          </a:p>
        </p:txBody>
      </p:sp>
    </p:spTree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86" name="font-awesome_4-6-3_users_256_0_d3d3d3_none.png" descr="font-awesome_4-6-3_users_256_0_d3d3d3_non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712" y="254000"/>
            <a:ext cx="3251201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87" name="exercis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exercise</a:t>
            </a:r>
          </a:p>
        </p:txBody>
      </p:sp>
      <p:sp>
        <p:nvSpPr>
          <p:cNvPr id="288" name="Open /apps/green_inf_proxy_03.R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Open /apps/green_inf_proxy_03.R</a:t>
            </a:r>
          </a:p>
          <a:p>
            <a:pPr lvl="1"/>
            <a:r>
              <a:t>Add a reactive list to store removed projects </a:t>
            </a:r>
          </a:p>
          <a:p>
            <a:pPr lvl="1"/>
            <a:r>
              <a:t>Edit the reactive expression to remove projects that have been removed by the user</a:t>
            </a:r>
          </a:p>
          <a:p>
            <a:pPr lvl="2"/>
            <a:r>
              <a:t>Hint: append stored values in a reactive list </a:t>
            </a:r>
          </a:p>
          <a:p>
            <a:r>
              <a:t>Stretch Goal: add a function that restores the </a:t>
            </a:r>
          </a:p>
        </p:txBody>
      </p:sp>
      <p:pic>
        <p:nvPicPr>
          <p:cNvPr id="289" name="timer_10min.mov" descr="timer_10min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643665" y="10435607"/>
            <a:ext cx="5486401" cy="1676401"/>
          </a:xfrm>
          <a:prstGeom prst="rect">
            <a:avLst/>
          </a:prstGeom>
          <a:ln w="12700">
            <a:solidFill>
              <a:srgbClr val="929292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3533" fill="hold"/>
                                        <p:tgtEl>
                                          <p:spTgt spid="28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89"/>
                </p:tgtEl>
              </p:cMediaNode>
            </p:video>
            <p:seq concurrent="1" prevAc="none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8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8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9"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92" name="Solution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dirty="0"/>
              <a:t>Solution</a:t>
            </a:r>
          </a:p>
        </p:txBody>
      </p:sp>
      <p:sp>
        <p:nvSpPr>
          <p:cNvPr id="293" name="apps/green_inf_proxy_04.R"/>
          <p:cNvSpPr txBox="1">
            <a:spLocks noGrp="1"/>
          </p:cNvSpPr>
          <p:nvPr>
            <p:ph type="body" idx="21"/>
          </p:nvPr>
        </p:nvSpPr>
        <p:spPr>
          <a:xfrm>
            <a:off x="7391950" y="6355886"/>
            <a:ext cx="9600100" cy="1004228"/>
          </a:xfrm>
          <a:prstGeom prst="rect">
            <a:avLst/>
          </a:prstGeom>
        </p:spPr>
        <p:txBody>
          <a:bodyPr/>
          <a:lstStyle>
            <a:lvl1pPr marL="0" indent="0" defTabSz="817244">
              <a:spcBef>
                <a:spcPts val="2900"/>
              </a:spcBef>
              <a:buClrTx/>
              <a:buSzTx/>
              <a:buNone/>
              <a:defRPr sz="495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apps/green_inf_proxy_04.R</a:t>
            </a:r>
          </a:p>
        </p:txBody>
      </p:sp>
      <p:pic>
        <p:nvPicPr>
          <p:cNvPr id="29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Other concepts  to recall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643889">
              <a:defRPr sz="11699"/>
            </a:lvl1pPr>
          </a:lstStyle>
          <a:p>
            <a:r>
              <a:t>Other concepts  to recall</a:t>
            </a:r>
          </a:p>
        </p:txBody>
      </p:sp>
      <p:sp>
        <p:nvSpPr>
          <p:cNvPr id="297" name="Refresh limits on LeafletProxy maps are a very good idea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91697" indent="-591697" defTabSz="800735">
              <a:spcBef>
                <a:spcPts val="6300"/>
              </a:spcBef>
              <a:defRPr sz="6790"/>
            </a:pPr>
            <a:r>
              <a:t>Refresh limits on LeafletProxy maps are a very good idea</a:t>
            </a:r>
          </a:p>
          <a:p>
            <a:pPr marL="591697" indent="-591697" defTabSz="800735">
              <a:spcBef>
                <a:spcPts val="6300"/>
              </a:spcBef>
              <a:defRPr sz="6790"/>
            </a:pPr>
            <a:r>
              <a:t>Keep in mind that add ons like layer controls mean you don’t have to build tons of functionality into your app</a:t>
            </a:r>
          </a:p>
          <a:p>
            <a:pPr marL="591697" indent="-591697" defTabSz="800735">
              <a:spcBef>
                <a:spcPts val="6300"/>
              </a:spcBef>
              <a:defRPr sz="6790"/>
            </a:pPr>
            <a:r>
              <a:t>You can target individual shapes if you give them an id, just like row number in DT package</a:t>
            </a:r>
          </a:p>
        </p:txBody>
      </p:sp>
    </p:spTree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Screen Shot 2014-07-09 at 9.47.41 AM (1).png" descr="Screen Shot 2014-07-09 at 9.47.41 AM (1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3597" y="-279400"/>
            <a:ext cx="17785803" cy="10178003"/>
          </a:xfrm>
          <a:prstGeom prst="rect">
            <a:avLst/>
          </a:prstGeom>
          <a:ln w="12700">
            <a:miter lim="400000"/>
          </a:ln>
        </p:spPr>
      </p:pic>
      <p:sp>
        <p:nvSpPr>
          <p:cNvPr id="300" name="Leafletproxy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Leafletproxy</a:t>
            </a:r>
          </a:p>
        </p:txBody>
      </p:sp>
      <p:sp>
        <p:nvSpPr>
          <p:cNvPr id="301" name="Rectangle"/>
          <p:cNvSpPr txBox="1">
            <a:spLocks noGrp="1"/>
          </p:cNvSpPr>
          <p:nvPr>
            <p:ph type="body" idx="22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02" name="Shiny from"/>
          <p:cNvSpPr txBox="1"/>
          <p:nvPr/>
        </p:nvSpPr>
        <p:spPr>
          <a:xfrm>
            <a:off x="18180203" y="12385457"/>
            <a:ext cx="3224623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5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303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93725" y="12348527"/>
            <a:ext cx="2764118" cy="939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130806-64CB-4F4C-9D25-99EC56B39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Homework</a:t>
            </a:r>
          </a:p>
        </p:txBody>
      </p:sp>
      <p:pic>
        <p:nvPicPr>
          <p:cNvPr id="4" name="kissclipart-clip-art-laptop-clipart-laptop-clip-art-1d354aa3cf5e1e46.png" descr="kissclipart-clip-art-laptop-clipart-laptop-clip-art-1d354aa3cf5e1e46.png">
            <a:extLst>
              <a:ext uri="{FF2B5EF4-FFF2-40B4-BE49-F238E27FC236}">
                <a16:creationId xmlns:a16="http://schemas.microsoft.com/office/drawing/2014/main" id="{32F08412-C422-4A84-BB01-F3D5127A5AC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5872"/>
          </a:blip>
          <a:stretch>
            <a:fillRect/>
          </a:stretch>
        </p:blipFill>
        <p:spPr>
          <a:xfrm flipH="1">
            <a:off x="0" y="0"/>
            <a:ext cx="7315200" cy="7620000"/>
          </a:xfrm>
          <a:prstGeom prst="rect">
            <a:avLst/>
          </a:prstGeom>
          <a:ln w="25400">
            <a:miter lim="400000"/>
          </a:ln>
          <a:effectLst>
            <a:outerShdw blurRad="127000" dist="76200" dir="5520000" rotWithShape="0">
              <a:srgbClr val="000000">
                <a:alpha val="60000"/>
              </a:srgbClr>
            </a:outerShdw>
          </a:effectLst>
        </p:spPr>
      </p:pic>
      <p:sp>
        <p:nvSpPr>
          <p:cNvPr id="5" name="starwars_04.R">
            <a:extLst>
              <a:ext uri="{FF2B5EF4-FFF2-40B4-BE49-F238E27FC236}">
                <a16:creationId xmlns:a16="http://schemas.microsoft.com/office/drawing/2014/main" id="{C9E79964-2D58-4E26-B11F-39C0C0B1F2FC}"/>
              </a:ext>
            </a:extLst>
          </p:cNvPr>
          <p:cNvSpPr txBox="1">
            <a:spLocks/>
          </p:cNvSpPr>
          <p:nvPr/>
        </p:nvSpPr>
        <p:spPr>
          <a:xfrm>
            <a:off x="10429592" y="6247414"/>
            <a:ext cx="4703728" cy="1221172"/>
          </a:xfrm>
          <a:prstGeom prst="rect">
            <a:avLst/>
          </a:prstGeom>
        </p:spPr>
        <p:txBody>
          <a:bodyPr/>
          <a:lstStyle>
            <a:lvl1pPr marL="609996" marR="0" indent="-609996" algn="l" defTabSz="825500" rtl="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1pPr>
            <a:lvl2pPr marL="1346596" marR="0" indent="-609996" algn="l" defTabSz="825500" rtl="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2pPr>
            <a:lvl3pPr marL="2083196" marR="0" indent="-609996" algn="l" defTabSz="825500" rtl="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3pPr>
            <a:lvl4pPr marL="2819796" marR="0" indent="-609996" algn="l" defTabSz="825500" rtl="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4pPr>
            <a:lvl5pPr marL="3556396" marR="0" indent="-609996" algn="l" defTabSz="825500" rtl="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5pPr>
            <a:lvl6pPr marL="4292996" marR="0" indent="-609996" algn="l" defTabSz="825500" rtl="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6pPr>
            <a:lvl7pPr marL="5029596" marR="0" indent="-609996" algn="l" defTabSz="825500" rtl="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7pPr>
            <a:lvl8pPr marL="5766196" marR="0" indent="-609996" algn="l" defTabSz="825500" rtl="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8pPr>
            <a:lvl9pPr marL="6502796" marR="0" indent="-609996" algn="l" defTabSz="825500" rtl="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9pPr>
          </a:lstStyle>
          <a:p>
            <a:pPr marL="0" indent="0" hangingPunct="1">
              <a:buNone/>
            </a:pPr>
            <a:r>
              <a:rPr lang="en-US" dirty="0">
                <a:hlinkClick r:id="rId3"/>
              </a:rPr>
              <a:t>Final Project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4658939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–sebastian"/>
          <p:cNvSpPr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–</a:t>
            </a:r>
            <a:r>
              <a:rPr u="sng">
                <a:hlinkClick r:id="rId2"/>
              </a:rPr>
              <a:t>sebastian</a:t>
            </a:r>
            <a:r>
              <a:t> </a:t>
            </a:r>
          </a:p>
        </p:txBody>
      </p:sp>
      <p:sp>
        <p:nvSpPr>
          <p:cNvPr id="188" name="“‘I have the same problem’ is a famous last post in many forum-threads on the esri forum.”"/>
          <p:cNvSpPr>
            <a:spLocks noGrp="1"/>
          </p:cNvSpPr>
          <p:nvPr>
            <p:ph type="body" idx="22"/>
          </p:nvPr>
        </p:nvSpPr>
        <p:spPr>
          <a:xfrm>
            <a:off x="2374900" y="4419600"/>
            <a:ext cx="19621500" cy="3797301"/>
          </a:xfrm>
          <a:prstGeom prst="rect">
            <a:avLst/>
          </a:prstGeom>
        </p:spPr>
        <p:txBody>
          <a:bodyPr/>
          <a:lstStyle/>
          <a:p>
            <a:pPr>
              <a:defRPr sz="8100"/>
            </a:pPr>
            <a:r>
              <a:t>“‘I have the same problem’ is a famous </a:t>
            </a:r>
            <a:r>
              <a:rPr b="1"/>
              <a:t>last</a:t>
            </a:r>
            <a:r>
              <a:t> post in many forum-threads on the esri forum.”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47f307214eebbdba055d19d4ef6661d9.jpg" descr="47f307214eebbdba055d19d4ef6661d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6101" y="1633575"/>
            <a:ext cx="13931798" cy="104488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–Geoffrey Arnold"/>
          <p:cNvSpPr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–Geoffrey Arnold</a:t>
            </a:r>
          </a:p>
        </p:txBody>
      </p:sp>
      <p:sp>
        <p:nvSpPr>
          <p:cNvPr id="193" name="“R and Leaflet are free and open-source, ArcMap is very much not.”"/>
          <p:cNvSpPr>
            <a:spLocks noGrp="1"/>
          </p:cNvSpPr>
          <p:nvPr>
            <p:ph type="body" idx="22"/>
          </p:nvPr>
        </p:nvSpPr>
        <p:spPr>
          <a:xfrm>
            <a:off x="2374900" y="4743449"/>
            <a:ext cx="19621500" cy="3149601"/>
          </a:xfrm>
          <a:prstGeom prst="rect">
            <a:avLst/>
          </a:prstGeom>
        </p:spPr>
        <p:txBody>
          <a:bodyPr/>
          <a:lstStyle>
            <a:lvl1pPr>
              <a:defRPr sz="10000"/>
            </a:lvl1pPr>
          </a:lstStyle>
          <a:p>
            <a:r>
              <a:t>“R and Leaflet are free and open-source, ArcMap is very much not.”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files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algn="r" defTabSz="800735">
              <a:spcBef>
                <a:spcPts val="6300"/>
              </a:spcBef>
              <a:buSzTx/>
              <a:buNone/>
              <a:defRPr sz="20370">
                <a:solidFill>
                  <a:srgbClr val="FFFFFF"/>
                </a:solidFill>
              </a:defRPr>
            </a:pPr>
            <a:r>
              <a:t>Shapefiles</a:t>
            </a:r>
          </a:p>
          <a:p>
            <a:pPr marL="0" indent="0" algn="r" defTabSz="800735">
              <a:spcBef>
                <a:spcPts val="6300"/>
              </a:spcBef>
              <a:buSzTx/>
              <a:buNone/>
              <a:defRPr sz="20370">
                <a:solidFill>
                  <a:srgbClr val="DBDBDB"/>
                </a:solidFill>
              </a:defRPr>
            </a:pPr>
            <a:r>
              <a:t>In R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Showroom">
  <a:themeElements>
    <a:clrScheme name="Showroom">
      <a:dk1>
        <a:srgbClr val="535353"/>
      </a:dk1>
      <a:lt1>
        <a:srgbClr val="340053"/>
      </a:lt1>
      <a:dk2>
        <a:srgbClr val="5A5F5E"/>
      </a:dk2>
      <a:lt2>
        <a:srgbClr val="B4B4B4"/>
      </a:lt2>
      <a:accent1>
        <a:srgbClr val="78AAB3"/>
      </a:accent1>
      <a:accent2>
        <a:srgbClr val="9A9671"/>
      </a:accent2>
      <a:accent3>
        <a:srgbClr val="D9971A"/>
      </a:accent3>
      <a:accent4>
        <a:srgbClr val="D7620E"/>
      </a:accent4>
      <a:accent5>
        <a:srgbClr val="A61702"/>
      </a:accent5>
      <a:accent6>
        <a:srgbClr val="606B7E"/>
      </a:accent6>
      <a:hlink>
        <a:srgbClr val="0000FF"/>
      </a:hlink>
      <a:folHlink>
        <a:srgbClr val="FF00FF"/>
      </a:folHlink>
    </a:clrScheme>
    <a:fontScheme name="Showroom">
      <a:majorFont>
        <a:latin typeface="Helvetica"/>
        <a:ea typeface="Helvetica"/>
        <a:cs typeface="Helvetica"/>
      </a:majorFont>
      <a:minorFont>
        <a:latin typeface="Gill Sans Light"/>
        <a:ea typeface="Gill Sans Light"/>
        <a:cs typeface="Gill Sans Light"/>
      </a:minorFont>
    </a:fontScheme>
    <a:fmtScheme name="Showroom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08785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5A5F5E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535353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Showroom">
  <a:themeElements>
    <a:clrScheme name="Showroom">
      <a:dk1>
        <a:srgbClr val="000000"/>
      </a:dk1>
      <a:lt1>
        <a:srgbClr val="FFFFFF"/>
      </a:lt1>
      <a:dk2>
        <a:srgbClr val="5A5F5E"/>
      </a:dk2>
      <a:lt2>
        <a:srgbClr val="B4B4B4"/>
      </a:lt2>
      <a:accent1>
        <a:srgbClr val="78AAB3"/>
      </a:accent1>
      <a:accent2>
        <a:srgbClr val="9A9671"/>
      </a:accent2>
      <a:accent3>
        <a:srgbClr val="D9971A"/>
      </a:accent3>
      <a:accent4>
        <a:srgbClr val="D7620E"/>
      </a:accent4>
      <a:accent5>
        <a:srgbClr val="A61702"/>
      </a:accent5>
      <a:accent6>
        <a:srgbClr val="606B7E"/>
      </a:accent6>
      <a:hlink>
        <a:srgbClr val="0000FF"/>
      </a:hlink>
      <a:folHlink>
        <a:srgbClr val="FF00FF"/>
      </a:folHlink>
    </a:clrScheme>
    <a:fontScheme name="Showroom">
      <a:majorFont>
        <a:latin typeface="Helvetica"/>
        <a:ea typeface="Helvetica"/>
        <a:cs typeface="Helvetica"/>
      </a:majorFont>
      <a:minorFont>
        <a:latin typeface="Gill Sans Light"/>
        <a:ea typeface="Gill Sans Light"/>
        <a:cs typeface="Gill Sans Light"/>
      </a:minorFont>
    </a:fontScheme>
    <a:fmtScheme name="Showroom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08785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5A5F5E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535353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201</TotalTime>
  <Words>1857</Words>
  <Application>Microsoft Office PowerPoint</Application>
  <PresentationFormat>Custom</PresentationFormat>
  <Paragraphs>269</Paragraphs>
  <Slides>58</Slides>
  <Notes>1</Notes>
  <HiddenSlides>0</HiddenSlides>
  <MMClips>9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8" baseType="lpstr">
      <vt:lpstr>Avenir Roman</vt:lpstr>
      <vt:lpstr>Consolas</vt:lpstr>
      <vt:lpstr>Courier</vt:lpstr>
      <vt:lpstr>Gill Sans</vt:lpstr>
      <vt:lpstr>Gill Sans Light</vt:lpstr>
      <vt:lpstr>Helvetica</vt:lpstr>
      <vt:lpstr>Helvetica Neue</vt:lpstr>
      <vt:lpstr>Marker Felt</vt:lpstr>
      <vt:lpstr>Monaco</vt:lpstr>
      <vt:lpstr>Showroom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Packages</vt:lpstr>
      <vt:lpstr>What is leaflet?</vt:lpstr>
      <vt:lpstr>PowerPoint Presentation</vt:lpstr>
      <vt:lpstr>Loading spatial data</vt:lpstr>
      <vt:lpstr>PowerPoint Presentation</vt:lpstr>
      <vt:lpstr>Group Controls</vt:lpstr>
      <vt:lpstr>PowerPoint Presentation</vt:lpstr>
      <vt:lpstr>PowerPoint Presentation</vt:lpstr>
      <vt:lpstr>Typical arguments</vt:lpstr>
      <vt:lpstr>PowerPoint Presentation</vt:lpstr>
      <vt:lpstr>PowerPoint Presentation</vt:lpstr>
      <vt:lpstr>Palettes</vt:lpstr>
      <vt:lpstr>Legends</vt:lpstr>
      <vt:lpstr>PowerPoint Presentation</vt:lpstr>
      <vt:lpstr>PowerPoint Presentation</vt:lpstr>
      <vt:lpstr>PowerPoint Presentation</vt:lpstr>
      <vt:lpstr>Why clusters?</vt:lpstr>
      <vt:lpstr>PowerPoint Presentation</vt:lpstr>
      <vt:lpstr>PowerPoint Presentation</vt:lpstr>
      <vt:lpstr>PowerPoint Presentation</vt:lpstr>
      <vt:lpstr>Leaflet.extras</vt:lpstr>
      <vt:lpstr>PowerPoint Presentation</vt:lpstr>
      <vt:lpstr>PowerPoint Presentation</vt:lpstr>
      <vt:lpstr>PowerPoint Presentation</vt:lpstr>
      <vt:lpstr>PowerPoint Presentation</vt:lpstr>
      <vt:lpstr>Just like any other output</vt:lpstr>
      <vt:lpstr>PowerPoint Presentation</vt:lpstr>
      <vt:lpstr>PowerPoint Presentation</vt:lpstr>
      <vt:lpstr>Observers in leaflet</vt:lpstr>
      <vt:lpstr>Leaflet proxy</vt:lpstr>
      <vt:lpstr>PowerPoint Presentation</vt:lpstr>
      <vt:lpstr>PowerPoint Presentation</vt:lpstr>
      <vt:lpstr>What about shapes?</vt:lpstr>
      <vt:lpstr>PowerPoint Presentation</vt:lpstr>
      <vt:lpstr>PowerPoint Presentation</vt:lpstr>
      <vt:lpstr>PowerPoint Presentation</vt:lpstr>
      <vt:lpstr>Uses for inputs</vt:lpstr>
      <vt:lpstr>Inputs generated</vt:lpstr>
      <vt:lpstr>PowerPoint Presentation</vt:lpstr>
      <vt:lpstr>Using proxy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Other concepts  to recall</vt:lpstr>
      <vt:lpstr>PowerPoint Presentation</vt:lpstr>
      <vt:lpstr>Homework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Arnold, Geoffrey</cp:lastModifiedBy>
  <cp:revision>7</cp:revision>
  <dcterms:modified xsi:type="dcterms:W3CDTF">2021-11-01T20:07:57Z</dcterms:modified>
</cp:coreProperties>
</file>